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0" r:id="rId5"/>
    <p:sldId id="261" r:id="rId6"/>
    <p:sldId id="262" r:id="rId7"/>
    <p:sldId id="259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48"/>
  </p:normalViewPr>
  <p:slideViewPr>
    <p:cSldViewPr snapToGrid="0">
      <p:cViewPr>
        <p:scale>
          <a:sx n="67" d="100"/>
          <a:sy n="67" d="100"/>
        </p:scale>
        <p:origin x="1080" y="12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F6AC41-F60B-6D91-341D-9066E4995D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5A4DF9A-F31C-3701-FF3B-9B07BC3AAE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6A3C438-3C5E-0711-28FE-3CDEBE348E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65B961-05E9-9545-8614-EFA748886F94}" type="datetimeFigureOut">
              <a:rPr lang="pt-BR" smtClean="0"/>
              <a:t>03/08/2023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085C833-640D-69CD-8BE9-967A59D109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AC9BA30-8B7E-6FDE-48B9-2F0C226A4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C436D-4466-D843-859B-A0862277E4F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069154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9B36D0-33BC-05B3-5FD3-44BB7FEF88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D2E03A51-305A-E183-542D-B48392CCB1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1167154-2D4F-91FA-F407-6A814B061B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65B961-05E9-9545-8614-EFA748886F94}" type="datetimeFigureOut">
              <a:rPr lang="pt-BR" smtClean="0"/>
              <a:t>03/08/2023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6A6723C-2134-F592-4F0A-81F9A65CC9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A04A4B1-3975-B843-88D1-DA4AF6C30C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C436D-4466-D843-859B-A0862277E4F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607303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1455DB5F-0856-238D-AF76-5584C45030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451BFAB4-9562-DE07-4A9E-D7FCE751DC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DBE13C9-D17B-D66B-E823-3BDDE0B5ED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65B961-05E9-9545-8614-EFA748886F94}" type="datetimeFigureOut">
              <a:rPr lang="pt-BR" smtClean="0"/>
              <a:t>03/08/2023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BD51B16-4F2B-DA05-78DE-80A372C2C7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32316AE-3E4A-EE72-00C5-5AD93D2394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C436D-4466-D843-859B-A0862277E4F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510315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4DD93B-4D73-0D28-5A89-F5C043C65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FE9503D-424F-F1F5-4E89-26BFAA0580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38C036B-B36E-A57D-BF97-867D16FC34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65B961-05E9-9545-8614-EFA748886F94}" type="datetimeFigureOut">
              <a:rPr lang="pt-BR" smtClean="0"/>
              <a:t>03/08/2023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AEEE061-978A-F7E0-4781-1A464156AC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F986162-77CB-7830-DE2B-99169E078C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C436D-4466-D843-859B-A0862277E4F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93876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96BE820-5A84-C580-CADE-E6AD5326D4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B6BBDA1-F936-9DE4-4612-7EC5A72F3C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9B56F0A-A47C-64CF-2235-5F6D1166FE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65B961-05E9-9545-8614-EFA748886F94}" type="datetimeFigureOut">
              <a:rPr lang="pt-BR" smtClean="0"/>
              <a:t>03/08/2023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5A4F637-3329-5E3A-492B-A022BDD6A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DB0BD36-B87A-A063-9A94-654DB32FD1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C436D-4466-D843-859B-A0862277E4F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978312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837A479-B245-9F67-02AC-B5825DB06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E8BD770-1995-5BC0-BCA8-D49DF9D4A5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3BBCF320-48CB-89FA-0933-ACDC945115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6BA7D0B6-9969-A03F-15B0-10D1196A20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65B961-05E9-9545-8614-EFA748886F94}" type="datetimeFigureOut">
              <a:rPr lang="pt-BR" smtClean="0"/>
              <a:t>03/08/2023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FAE3C0F-E7B6-DD3D-C8B7-236EBD490E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32FC586-26C4-F9E9-9952-5761243532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C436D-4466-D843-859B-A0862277E4F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447891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B31E7A-D937-8BB3-4521-B7759966E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5FE84C3-071C-CFD0-B4C0-2B69C577AB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2892A158-DA23-EB27-E3D8-03F70F49BD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CC77A387-63ED-2CDE-455B-86ED0173AD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DDE647FD-72AC-5117-88A2-D64C759E4FA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692B23D8-6E28-729F-5A3B-9962747A3C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65B961-05E9-9545-8614-EFA748886F94}" type="datetimeFigureOut">
              <a:rPr lang="pt-BR" smtClean="0"/>
              <a:t>03/08/2023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0F512B3C-BBCD-F211-C85F-79B8D146B2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B40F6BCC-7206-4258-3B4D-381DBDF50D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C436D-4466-D843-859B-A0862277E4F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976981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95ED8F-9976-52FD-122A-23D86D3A4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86EA8121-304C-908C-497D-2FB6F83362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65B961-05E9-9545-8614-EFA748886F94}" type="datetimeFigureOut">
              <a:rPr lang="pt-BR" smtClean="0"/>
              <a:t>03/08/2023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054229DB-FFFC-C816-5949-443E539DC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644E30EB-137D-4DDC-7ABC-C4E52E478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C436D-4466-D843-859B-A0862277E4F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562793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95665600-2572-3036-7989-EB6153237A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65B961-05E9-9545-8614-EFA748886F94}" type="datetimeFigureOut">
              <a:rPr lang="pt-BR" smtClean="0"/>
              <a:t>03/08/2023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3C2801EC-CCF0-6AFF-8AD0-87EC477E0A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86EAED80-8113-ED57-921B-88E307E7E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C436D-4466-D843-859B-A0862277E4F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311415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544BBBA-130A-392D-9B9C-AC57CA5944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DA50636-648B-A96B-D23D-89FF00728C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8B9D84D-F97C-66E5-97A0-46BA31EFE2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F892ECB-9A03-5FE7-B195-E05F6AA847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65B961-05E9-9545-8614-EFA748886F94}" type="datetimeFigureOut">
              <a:rPr lang="pt-BR" smtClean="0"/>
              <a:t>03/08/2023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CA75B0C-CBAF-6D37-FA20-25A064ED1B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54C42FE-FB09-CD53-04F7-B98456D27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C436D-4466-D843-859B-A0862277E4F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964854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E46BD2-CD59-EA0F-CC39-D6EA67F992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4F2BB813-5ECC-2CB9-E9CF-27FB24A0CC7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C35A174-5018-EF3A-B614-AD332DCF25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48169998-0B2D-9485-9E23-49ED4065C1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65B961-05E9-9545-8614-EFA748886F94}" type="datetimeFigureOut">
              <a:rPr lang="pt-BR" smtClean="0"/>
              <a:t>03/08/2023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C01EEE1-DC42-06E7-7447-9245385492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29200DB0-61EF-10C6-C282-31875CDDD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C436D-4466-D843-859B-A0862277E4F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300099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845A98ED-9A56-24BD-13AD-E399ECEADC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4740CC9-0B8B-7D57-C388-28517FFD15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452FE54-A150-4E3D-D391-C4F2132107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65B961-05E9-9545-8614-EFA748886F94}" type="datetimeFigureOut">
              <a:rPr lang="pt-BR" smtClean="0"/>
              <a:t>03/08/2023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4771454-8E2E-4BE6-AAC5-0EC89242E4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938AABB-7E36-F191-AD5D-FD749CFC2E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0C436D-4466-D843-859B-A0862277E4F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18247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codecamp.org/portuguese/news/padrao-de-projeto-singleton-como-ele-funciona-em-javascript-com-codigo-de-exemplo/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microsoft.com/office/2017/06/relationships/model3d" Target="../media/model3d1.glb"/><Relationship Id="rId4" Type="http://schemas.openxmlformats.org/officeDocument/2006/relationships/hyperlink" Target="https://medium.com/@christianmellolima/padr%C3%A3o-singleton-como-funcionam-onde-vivem-do-que-se-alimentam-6291fb72b22d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E6206F8-4CC6-24EE-EAA2-371BEA62A0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424868"/>
            <a:ext cx="9144000" cy="1160463"/>
          </a:xfrm>
        </p:spPr>
        <p:txBody>
          <a:bodyPr>
            <a:normAutofit fontScale="90000"/>
          </a:bodyPr>
          <a:lstStyle/>
          <a:p>
            <a:r>
              <a:rPr lang="pt-BR" sz="9000" dirty="0" err="1">
                <a:solidFill>
                  <a:schemeClr val="bg1"/>
                </a:solidFill>
              </a:rPr>
              <a:t>S</a:t>
            </a:r>
            <a:r>
              <a:rPr lang="pt-BR" sz="9000" dirty="0">
                <a:solidFill>
                  <a:schemeClr val="bg1"/>
                </a:solidFill>
              </a:rPr>
              <a:t>  </a:t>
            </a:r>
            <a:r>
              <a:rPr lang="pt-BR" sz="9000" dirty="0" err="1">
                <a:solidFill>
                  <a:schemeClr val="bg1"/>
                </a:solidFill>
              </a:rPr>
              <a:t>I</a:t>
            </a:r>
            <a:r>
              <a:rPr lang="pt-BR" sz="9000" dirty="0">
                <a:solidFill>
                  <a:schemeClr val="bg1"/>
                </a:solidFill>
              </a:rPr>
              <a:t>  N  </a:t>
            </a:r>
            <a:r>
              <a:rPr lang="pt-BR" sz="9000" dirty="0" err="1">
                <a:solidFill>
                  <a:schemeClr val="bg1"/>
                </a:solidFill>
              </a:rPr>
              <a:t>G</a:t>
            </a:r>
            <a:r>
              <a:rPr lang="pt-BR" sz="9000" dirty="0">
                <a:solidFill>
                  <a:schemeClr val="bg1"/>
                </a:solidFill>
              </a:rPr>
              <a:t>  L  E  </a:t>
            </a:r>
            <a:r>
              <a:rPr lang="pt-BR" sz="9000" dirty="0" err="1">
                <a:solidFill>
                  <a:schemeClr val="bg1"/>
                </a:solidFill>
              </a:rPr>
              <a:t>T</a:t>
            </a:r>
            <a:r>
              <a:rPr lang="pt-BR" sz="9000" dirty="0">
                <a:solidFill>
                  <a:schemeClr val="bg1"/>
                </a:solidFill>
              </a:rPr>
              <a:t>     N</a:t>
            </a:r>
            <a:endParaRPr lang="pt-BR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Modelo 3D 3" descr="Terra">
                <a:extLst>
                  <a:ext uri="{FF2B5EF4-FFF2-40B4-BE49-F238E27FC236}">
                    <a16:creationId xmlns:a16="http://schemas.microsoft.com/office/drawing/2014/main" id="{F094D6F6-0731-BA3A-8DB2-9A040084584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14852826"/>
                  </p:ext>
                </p:extLst>
              </p:nvPr>
            </p:nvGraphicFramePr>
            <p:xfrm>
              <a:off x="8386261" y="2424867"/>
              <a:ext cx="1009726" cy="1009726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009726" cy="1009726"/>
                    </a:xfrm>
                    <a:prstGeom prst="rect">
                      <a:avLst/>
                    </a:prstGeom>
                  </am3d:spPr>
                  <am3d:camera>
                    <am3d:pos x="0" y="0" z="814692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00000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1455943" ay="-3515790" az="-126269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64080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Modelo 3D 3" descr="Terra">
                <a:extLst>
                  <a:ext uri="{FF2B5EF4-FFF2-40B4-BE49-F238E27FC236}">
                    <a16:creationId xmlns:a16="http://schemas.microsoft.com/office/drawing/2014/main" id="{F094D6F6-0731-BA3A-8DB2-9A040084584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386261" y="2424867"/>
                <a:ext cx="1009726" cy="1009726"/>
              </a:xfrm>
              <a:prstGeom prst="rect">
                <a:avLst/>
              </a:prstGeom>
            </p:spPr>
          </p:pic>
        </mc:Fallback>
      </mc:AlternateContent>
      <p:sp>
        <p:nvSpPr>
          <p:cNvPr id="5" name="CaixaDeTexto 4">
            <a:extLst>
              <a:ext uri="{FF2B5EF4-FFF2-40B4-BE49-F238E27FC236}">
                <a16:creationId xmlns:a16="http://schemas.microsoft.com/office/drawing/2014/main" id="{37CF11BA-518D-66C3-C94F-FF03E16E5D63}"/>
              </a:ext>
            </a:extLst>
          </p:cNvPr>
          <p:cNvSpPr txBox="1"/>
          <p:nvPr/>
        </p:nvSpPr>
        <p:spPr>
          <a:xfrm>
            <a:off x="4702935" y="3590335"/>
            <a:ext cx="2786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err="1">
                <a:solidFill>
                  <a:schemeClr val="bg1"/>
                </a:solidFill>
              </a:rPr>
              <a:t>D</a:t>
            </a:r>
            <a:r>
              <a:rPr lang="pt-BR" dirty="0">
                <a:solidFill>
                  <a:schemeClr val="bg1"/>
                </a:solidFill>
              </a:rPr>
              <a:t> E </a:t>
            </a:r>
            <a:r>
              <a:rPr lang="pt-BR" dirty="0" err="1">
                <a:solidFill>
                  <a:schemeClr val="bg1"/>
                </a:solidFill>
              </a:rPr>
              <a:t>S</a:t>
            </a:r>
            <a:r>
              <a:rPr lang="pt-BR" dirty="0">
                <a:solidFill>
                  <a:schemeClr val="bg1"/>
                </a:solidFill>
              </a:rPr>
              <a:t> </a:t>
            </a:r>
            <a:r>
              <a:rPr lang="pt-BR" dirty="0" err="1">
                <a:solidFill>
                  <a:schemeClr val="bg1"/>
                </a:solidFill>
              </a:rPr>
              <a:t>I</a:t>
            </a:r>
            <a:r>
              <a:rPr lang="pt-BR" dirty="0">
                <a:solidFill>
                  <a:schemeClr val="bg1"/>
                </a:solidFill>
              </a:rPr>
              <a:t> N </a:t>
            </a:r>
            <a:r>
              <a:rPr lang="pt-BR" dirty="0" err="1">
                <a:solidFill>
                  <a:schemeClr val="bg1"/>
                </a:solidFill>
              </a:rPr>
              <a:t>G</a:t>
            </a:r>
            <a:r>
              <a:rPr lang="pt-BR" dirty="0">
                <a:solidFill>
                  <a:schemeClr val="bg1"/>
                </a:solidFill>
              </a:rPr>
              <a:t>    </a:t>
            </a:r>
            <a:r>
              <a:rPr lang="pt-BR" dirty="0" err="1">
                <a:solidFill>
                  <a:schemeClr val="bg1"/>
                </a:solidFill>
              </a:rPr>
              <a:t>P</a:t>
            </a:r>
            <a:r>
              <a:rPr lang="pt-BR" dirty="0">
                <a:solidFill>
                  <a:schemeClr val="bg1"/>
                </a:solidFill>
              </a:rPr>
              <a:t> A </a:t>
            </a:r>
            <a:r>
              <a:rPr lang="pt-BR" dirty="0" err="1">
                <a:solidFill>
                  <a:schemeClr val="bg1"/>
                </a:solidFill>
              </a:rPr>
              <a:t>T</a:t>
            </a:r>
            <a:r>
              <a:rPr lang="pt-BR" dirty="0">
                <a:solidFill>
                  <a:schemeClr val="bg1"/>
                </a:solidFill>
              </a:rPr>
              <a:t> </a:t>
            </a:r>
            <a:r>
              <a:rPr lang="pt-BR" dirty="0" err="1">
                <a:solidFill>
                  <a:schemeClr val="bg1"/>
                </a:solidFill>
              </a:rPr>
              <a:t>T</a:t>
            </a:r>
            <a:r>
              <a:rPr lang="pt-BR" dirty="0">
                <a:solidFill>
                  <a:schemeClr val="bg1"/>
                </a:solidFill>
              </a:rPr>
              <a:t> E </a:t>
            </a:r>
            <a:r>
              <a:rPr lang="pt-BR" dirty="0" err="1">
                <a:solidFill>
                  <a:schemeClr val="bg1"/>
                </a:solidFill>
              </a:rPr>
              <a:t>R</a:t>
            </a:r>
            <a:r>
              <a:rPr lang="pt-BR" dirty="0">
                <a:solidFill>
                  <a:schemeClr val="bg1"/>
                </a:solidFill>
              </a:rPr>
              <a:t> N 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C711D3F4-A941-9543-FFF6-54877A890861}"/>
              </a:ext>
            </a:extLst>
          </p:cNvPr>
          <p:cNvSpPr txBox="1"/>
          <p:nvPr/>
        </p:nvSpPr>
        <p:spPr>
          <a:xfrm>
            <a:off x="2277414" y="5657671"/>
            <a:ext cx="76371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André Vitor da Silva Cardoso </a:t>
            </a:r>
          </a:p>
          <a:p>
            <a:pPr algn="ctr"/>
            <a:r>
              <a:rPr lang="pt-BR" dirty="0">
                <a:solidFill>
                  <a:schemeClr val="bg1"/>
                </a:solidFill>
              </a:rPr>
              <a:t>Gustavo Henrique Marques de Campos</a:t>
            </a:r>
          </a:p>
          <a:p>
            <a:pPr algn="ctr"/>
            <a:endParaRPr lang="pt-BR" dirty="0">
              <a:solidFill>
                <a:schemeClr val="bg1"/>
              </a:solidFill>
            </a:endParaRPr>
          </a:p>
          <a:p>
            <a:pPr algn="ctr"/>
            <a:r>
              <a:rPr lang="pt-BR" dirty="0">
                <a:solidFill>
                  <a:schemeClr val="bg1"/>
                </a:solidFill>
              </a:rPr>
              <a:t>UNICENTRO - CEDETEG</a:t>
            </a:r>
          </a:p>
        </p:txBody>
      </p:sp>
      <p:pic>
        <p:nvPicPr>
          <p:cNvPr id="1026" name="Picture 2" descr="Pró-Reitoria de Extensão e Cultura | Universidade Estadual do Centro-Oeste">
            <a:extLst>
              <a:ext uri="{FF2B5EF4-FFF2-40B4-BE49-F238E27FC236}">
                <a16:creationId xmlns:a16="http://schemas.microsoft.com/office/drawing/2014/main" id="{4A7194D4-627D-E4FE-F290-7B16781CED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303" y="183971"/>
            <a:ext cx="1292697" cy="1160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99720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Modelo 3D 4" descr="Terra">
                <a:extLst>
                  <a:ext uri="{FF2B5EF4-FFF2-40B4-BE49-F238E27FC236}">
                    <a16:creationId xmlns:a16="http://schemas.microsoft.com/office/drawing/2014/main" id="{4CF30A3F-8D65-9C45-7C24-48C854C87ED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51380640"/>
                  </p:ext>
                </p:extLst>
              </p:nvPr>
            </p:nvGraphicFramePr>
            <p:xfrm>
              <a:off x="5907780" y="-932955"/>
              <a:ext cx="8723910" cy="8723910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8723910" cy="8723910"/>
                    </a:xfrm>
                    <a:prstGeom prst="rect">
                      <a:avLst/>
                    </a:prstGeom>
                  </am3d:spPr>
                  <am3d:camera>
                    <am3d:pos x="0" y="0" z="814692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00000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9007237" ay="747010" az="10376287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575891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Modelo 3D 4" descr="Terra">
                <a:extLst>
                  <a:ext uri="{FF2B5EF4-FFF2-40B4-BE49-F238E27FC236}">
                    <a16:creationId xmlns:a16="http://schemas.microsoft.com/office/drawing/2014/main" id="{4CF30A3F-8D65-9C45-7C24-48C854C87ED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907780" y="-932955"/>
                <a:ext cx="8723910" cy="872391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Picture 2" descr="Pró-Reitoria de Extensão e Cultura | Universidade Estadual do Centro-Oeste">
            <a:extLst>
              <a:ext uri="{FF2B5EF4-FFF2-40B4-BE49-F238E27FC236}">
                <a16:creationId xmlns:a16="http://schemas.microsoft.com/office/drawing/2014/main" id="{2BCD1CB5-C622-273E-1F48-B028788EF5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2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905" y="117475"/>
            <a:ext cx="1292697" cy="1160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Espaço Reservado para Conteúdo 6">
            <a:extLst>
              <a:ext uri="{FF2B5EF4-FFF2-40B4-BE49-F238E27FC236}">
                <a16:creationId xmlns:a16="http://schemas.microsoft.com/office/drawing/2014/main" id="{C88235D9-CAD4-0F6D-ABF2-07E25657C5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905" y="2309252"/>
            <a:ext cx="5930005" cy="2039145"/>
          </a:xfrm>
        </p:spPr>
        <p:txBody>
          <a:bodyPr>
            <a:noAutofit/>
          </a:bodyPr>
          <a:lstStyle/>
          <a:p>
            <a:pPr algn="l">
              <a:buFont typeface="+mj-lt"/>
              <a:buAutoNum type="arabicPeriod"/>
            </a:pPr>
            <a:r>
              <a:rPr lang="pt-BR" b="0" i="0" dirty="0">
                <a:solidFill>
                  <a:srgbClr val="D1D5DB"/>
                </a:solidFill>
                <a:effectLst/>
                <a:latin typeface="Söhne"/>
              </a:rPr>
              <a:t>Dificuldade de testes unitários.</a:t>
            </a:r>
          </a:p>
          <a:p>
            <a:pPr algn="l">
              <a:buFont typeface="+mj-lt"/>
              <a:buAutoNum type="arabicPeriod"/>
            </a:pPr>
            <a:r>
              <a:rPr lang="pt-BR" b="0" i="0" dirty="0">
                <a:solidFill>
                  <a:srgbClr val="D1D5DB"/>
                </a:solidFill>
                <a:effectLst/>
                <a:latin typeface="Söhne"/>
              </a:rPr>
              <a:t>Possível acoplamento forte.</a:t>
            </a:r>
          </a:p>
          <a:p>
            <a:pPr algn="l">
              <a:buFont typeface="+mj-lt"/>
              <a:buAutoNum type="arabicPeriod"/>
            </a:pPr>
            <a:r>
              <a:rPr lang="pt-BR" b="0" i="0" dirty="0">
                <a:solidFill>
                  <a:srgbClr val="D1D5DB"/>
                </a:solidFill>
                <a:effectLst/>
                <a:latin typeface="Söhne"/>
              </a:rPr>
              <a:t>Dificuldade de extensão.</a:t>
            </a:r>
          </a:p>
          <a:p>
            <a:pPr algn="l">
              <a:buFont typeface="+mj-lt"/>
              <a:buAutoNum type="arabicPeriod"/>
            </a:pPr>
            <a:r>
              <a:rPr lang="pt-BR" b="0" i="0" dirty="0">
                <a:solidFill>
                  <a:srgbClr val="D1D5DB"/>
                </a:solidFill>
                <a:effectLst/>
                <a:latin typeface="Söhne"/>
              </a:rPr>
              <a:t>Dificuldade em lidar com destruição.</a:t>
            </a:r>
          </a:p>
          <a:p>
            <a:pPr algn="l">
              <a:buFont typeface="+mj-lt"/>
              <a:buAutoNum type="arabicPeriod"/>
            </a:pPr>
            <a:r>
              <a:rPr lang="pt-BR" b="0" i="0" dirty="0">
                <a:solidFill>
                  <a:srgbClr val="D1D5DB"/>
                </a:solidFill>
                <a:effectLst/>
                <a:latin typeface="Söhne"/>
              </a:rPr>
              <a:t>Potencial para se tornar um </a:t>
            </a:r>
            <a:r>
              <a:rPr lang="pt-BR" b="0" i="0" dirty="0" err="1">
                <a:solidFill>
                  <a:srgbClr val="D1D5DB"/>
                </a:solidFill>
                <a:effectLst/>
                <a:latin typeface="Söhne"/>
              </a:rPr>
              <a:t>anti-padrão</a:t>
            </a:r>
            <a:r>
              <a:rPr lang="pt-BR" b="0" i="0" dirty="0">
                <a:solidFill>
                  <a:srgbClr val="D1D5DB"/>
                </a:solidFill>
                <a:effectLst/>
                <a:latin typeface="Söhne"/>
              </a:rPr>
              <a:t>.</a:t>
            </a:r>
          </a:p>
        </p:txBody>
      </p:sp>
      <p:sp>
        <p:nvSpPr>
          <p:cNvPr id="10" name="Retângulo Arredondado 9">
            <a:extLst>
              <a:ext uri="{FF2B5EF4-FFF2-40B4-BE49-F238E27FC236}">
                <a16:creationId xmlns:a16="http://schemas.microsoft.com/office/drawing/2014/main" id="{6838A690-74C9-476C-AF59-3A32F845E848}"/>
              </a:ext>
            </a:extLst>
          </p:cNvPr>
          <p:cNvSpPr/>
          <p:nvPr/>
        </p:nvSpPr>
        <p:spPr>
          <a:xfrm>
            <a:off x="561156" y="10418664"/>
            <a:ext cx="2294832" cy="2362895"/>
          </a:xfrm>
          <a:prstGeom prst="roundRect">
            <a:avLst/>
          </a:prstGeom>
          <a:solidFill>
            <a:schemeClr val="accent6">
              <a:lumMod val="75000"/>
              <a:alpha val="8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" name="Retângulo Arredondado 10">
            <a:extLst>
              <a:ext uri="{FF2B5EF4-FFF2-40B4-BE49-F238E27FC236}">
                <a16:creationId xmlns:a16="http://schemas.microsoft.com/office/drawing/2014/main" id="{3F6F1E03-0DE2-CC1B-8AB8-8DA62D1A39A4}"/>
              </a:ext>
            </a:extLst>
          </p:cNvPr>
          <p:cNvSpPr/>
          <p:nvPr/>
        </p:nvSpPr>
        <p:spPr>
          <a:xfrm>
            <a:off x="747302" y="11742638"/>
            <a:ext cx="1922539" cy="677863"/>
          </a:xfrm>
          <a:prstGeom prst="roundRect">
            <a:avLst/>
          </a:prstGeom>
          <a:solidFill>
            <a:schemeClr val="accent1">
              <a:alpha val="8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Objeto</a:t>
            </a:r>
          </a:p>
        </p:txBody>
      </p:sp>
      <p:sp>
        <p:nvSpPr>
          <p:cNvPr id="12" name="Retângulo Arredondado 11">
            <a:extLst>
              <a:ext uri="{FF2B5EF4-FFF2-40B4-BE49-F238E27FC236}">
                <a16:creationId xmlns:a16="http://schemas.microsoft.com/office/drawing/2014/main" id="{8569807C-D6DB-66F4-92A8-1F1A6709CADD}"/>
              </a:ext>
            </a:extLst>
          </p:cNvPr>
          <p:cNvSpPr/>
          <p:nvPr/>
        </p:nvSpPr>
        <p:spPr>
          <a:xfrm>
            <a:off x="3528193" y="10418664"/>
            <a:ext cx="2294832" cy="2362895"/>
          </a:xfrm>
          <a:prstGeom prst="roundRect">
            <a:avLst/>
          </a:prstGeom>
          <a:solidFill>
            <a:schemeClr val="accent4">
              <a:lumMod val="75000"/>
              <a:alpha val="8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Retângulo Arredondado 12">
            <a:extLst>
              <a:ext uri="{FF2B5EF4-FFF2-40B4-BE49-F238E27FC236}">
                <a16:creationId xmlns:a16="http://schemas.microsoft.com/office/drawing/2014/main" id="{AB5B3F22-33EE-2859-F7BE-53C0C51FFA4A}"/>
              </a:ext>
            </a:extLst>
          </p:cNvPr>
          <p:cNvSpPr/>
          <p:nvPr/>
        </p:nvSpPr>
        <p:spPr>
          <a:xfrm>
            <a:off x="3714339" y="11742638"/>
            <a:ext cx="1922539" cy="677863"/>
          </a:xfrm>
          <a:prstGeom prst="roundRect">
            <a:avLst/>
          </a:prstGeom>
          <a:solidFill>
            <a:schemeClr val="accent1">
              <a:alpha val="8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Objeto</a:t>
            </a:r>
          </a:p>
        </p:txBody>
      </p:sp>
      <p:sp>
        <p:nvSpPr>
          <p:cNvPr id="14" name="Retângulo Arredondado 13">
            <a:extLst>
              <a:ext uri="{FF2B5EF4-FFF2-40B4-BE49-F238E27FC236}">
                <a16:creationId xmlns:a16="http://schemas.microsoft.com/office/drawing/2014/main" id="{E43E4E7C-BE44-9EDC-8E36-1E1AC1071AE5}"/>
              </a:ext>
            </a:extLst>
          </p:cNvPr>
          <p:cNvSpPr/>
          <p:nvPr/>
        </p:nvSpPr>
        <p:spPr>
          <a:xfrm>
            <a:off x="6495230" y="10418664"/>
            <a:ext cx="2294832" cy="2362895"/>
          </a:xfrm>
          <a:prstGeom prst="roundRect">
            <a:avLst/>
          </a:prstGeom>
          <a:solidFill>
            <a:schemeClr val="accent2">
              <a:lumMod val="75000"/>
              <a:alpha val="8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5" name="Retângulo Arredondado 14">
            <a:extLst>
              <a:ext uri="{FF2B5EF4-FFF2-40B4-BE49-F238E27FC236}">
                <a16:creationId xmlns:a16="http://schemas.microsoft.com/office/drawing/2014/main" id="{05FE015E-A9AF-53E5-8E65-04C53E0037A9}"/>
              </a:ext>
            </a:extLst>
          </p:cNvPr>
          <p:cNvSpPr/>
          <p:nvPr/>
        </p:nvSpPr>
        <p:spPr>
          <a:xfrm>
            <a:off x="6681376" y="11742638"/>
            <a:ext cx="1922539" cy="677863"/>
          </a:xfrm>
          <a:prstGeom prst="roundRect">
            <a:avLst/>
          </a:prstGeom>
          <a:solidFill>
            <a:schemeClr val="accent1">
              <a:alpha val="8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Objeto</a:t>
            </a:r>
          </a:p>
        </p:txBody>
      </p:sp>
      <p:sp>
        <p:nvSpPr>
          <p:cNvPr id="16" name="Retângulo Arredondado 15">
            <a:extLst>
              <a:ext uri="{FF2B5EF4-FFF2-40B4-BE49-F238E27FC236}">
                <a16:creationId xmlns:a16="http://schemas.microsoft.com/office/drawing/2014/main" id="{9B1D5343-4B28-A483-495F-E97C907EF8F1}"/>
              </a:ext>
            </a:extLst>
          </p:cNvPr>
          <p:cNvSpPr/>
          <p:nvPr/>
        </p:nvSpPr>
        <p:spPr>
          <a:xfrm>
            <a:off x="9462267" y="10418664"/>
            <a:ext cx="2294832" cy="2362895"/>
          </a:xfrm>
          <a:prstGeom prst="roundRect">
            <a:avLst/>
          </a:prstGeom>
          <a:solidFill>
            <a:srgbClr val="7030A0">
              <a:alpha val="81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7" name="Retângulo Arredondado 16">
            <a:extLst>
              <a:ext uri="{FF2B5EF4-FFF2-40B4-BE49-F238E27FC236}">
                <a16:creationId xmlns:a16="http://schemas.microsoft.com/office/drawing/2014/main" id="{A755A42A-43E7-B46B-81C6-832C2B3E5327}"/>
              </a:ext>
            </a:extLst>
          </p:cNvPr>
          <p:cNvSpPr/>
          <p:nvPr/>
        </p:nvSpPr>
        <p:spPr>
          <a:xfrm>
            <a:off x="9648413" y="11742638"/>
            <a:ext cx="1922539" cy="677863"/>
          </a:xfrm>
          <a:prstGeom prst="roundRect">
            <a:avLst/>
          </a:prstGeom>
          <a:solidFill>
            <a:schemeClr val="accent1">
              <a:alpha val="8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Objeto</a:t>
            </a:r>
          </a:p>
        </p:txBody>
      </p:sp>
      <p:sp>
        <p:nvSpPr>
          <p:cNvPr id="18" name="Retângulo Arredondado 17">
            <a:extLst>
              <a:ext uri="{FF2B5EF4-FFF2-40B4-BE49-F238E27FC236}">
                <a16:creationId xmlns:a16="http://schemas.microsoft.com/office/drawing/2014/main" id="{4B1D2F57-E551-B6EC-82A4-F4542F8CF274}"/>
              </a:ext>
            </a:extLst>
          </p:cNvPr>
          <p:cNvSpPr/>
          <p:nvPr/>
        </p:nvSpPr>
        <p:spPr>
          <a:xfrm>
            <a:off x="-3659677" y="2261854"/>
            <a:ext cx="2294832" cy="887413"/>
          </a:xfrm>
          <a:prstGeom prst="roundRect">
            <a:avLst/>
          </a:prstGeom>
          <a:solidFill>
            <a:schemeClr val="accent1">
              <a:alpha val="8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Objeto</a:t>
            </a:r>
          </a:p>
        </p:txBody>
      </p:sp>
      <p:sp>
        <p:nvSpPr>
          <p:cNvPr id="19" name="Retângulo Arredondado 18">
            <a:extLst>
              <a:ext uri="{FF2B5EF4-FFF2-40B4-BE49-F238E27FC236}">
                <a16:creationId xmlns:a16="http://schemas.microsoft.com/office/drawing/2014/main" id="{06FF81FD-B227-7FE7-E2B2-B42C8396B387}"/>
              </a:ext>
            </a:extLst>
          </p:cNvPr>
          <p:cNvSpPr/>
          <p:nvPr/>
        </p:nvSpPr>
        <p:spPr>
          <a:xfrm>
            <a:off x="16255910" y="724360"/>
            <a:ext cx="2294832" cy="928688"/>
          </a:xfrm>
          <a:prstGeom prst="roundRect">
            <a:avLst/>
          </a:prstGeom>
          <a:solidFill>
            <a:schemeClr val="accent1">
              <a:alpha val="8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/>
              <a:t>Singleton</a:t>
            </a:r>
            <a:r>
              <a:rPr lang="pt-BR" dirty="0"/>
              <a:t> </a:t>
            </a:r>
            <a:r>
              <a:rPr lang="pt-BR" dirty="0" err="1"/>
              <a:t>Class</a:t>
            </a:r>
            <a:endParaRPr lang="pt-BR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A8CE322D-DB92-6B72-87AF-47379CC4F78E}"/>
              </a:ext>
            </a:extLst>
          </p:cNvPr>
          <p:cNvSpPr txBox="1"/>
          <p:nvPr/>
        </p:nvSpPr>
        <p:spPr>
          <a:xfrm>
            <a:off x="303905" y="1664865"/>
            <a:ext cx="309627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000" dirty="0">
                <a:solidFill>
                  <a:schemeClr val="bg1"/>
                </a:solidFill>
              </a:rPr>
              <a:t>Desvantagens</a:t>
            </a:r>
          </a:p>
        </p:txBody>
      </p:sp>
    </p:spTree>
    <p:extLst>
      <p:ext uri="{BB962C8B-B14F-4D97-AF65-F5344CB8AC3E}">
        <p14:creationId xmlns:p14="http://schemas.microsoft.com/office/powerpoint/2010/main" val="136467641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Pró-Reitoria de Extensão e Cultura | Universidade Estadual do Centro-Oeste">
            <a:extLst>
              <a:ext uri="{FF2B5EF4-FFF2-40B4-BE49-F238E27FC236}">
                <a16:creationId xmlns:a16="http://schemas.microsoft.com/office/drawing/2014/main" id="{2BCD1CB5-C622-273E-1F48-B028788EF5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2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905" y="117475"/>
            <a:ext cx="1292697" cy="1160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Espaço Reservado para Conteúdo 6">
            <a:extLst>
              <a:ext uri="{FF2B5EF4-FFF2-40B4-BE49-F238E27FC236}">
                <a16:creationId xmlns:a16="http://schemas.microsoft.com/office/drawing/2014/main" id="{C88235D9-CAD4-0F6D-ABF2-07E25657C5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905" y="2309252"/>
            <a:ext cx="8840095" cy="4277528"/>
          </a:xfrm>
        </p:spPr>
        <p:txBody>
          <a:bodyPr>
            <a:noAutofit/>
          </a:bodyPr>
          <a:lstStyle/>
          <a:p>
            <a:pPr>
              <a:buFont typeface="+mj-lt"/>
              <a:buAutoNum type="arabicPeriod"/>
            </a:pPr>
            <a:r>
              <a:rPr lang="pt-BR" i="0" dirty="0" err="1">
                <a:solidFill>
                  <a:schemeClr val="bg1"/>
                </a:solidFill>
                <a:effectLst/>
                <a:latin typeface="Lato" panose="020F0502020204030203" pitchFamily="34" charset="0"/>
              </a:rPr>
              <a:t>FreeCode</a:t>
            </a:r>
            <a:r>
              <a:rPr lang="pt-BR" i="0" dirty="0">
                <a:solidFill>
                  <a:schemeClr val="bg1"/>
                </a:solidFill>
                <a:effectLst/>
                <a:latin typeface="Lato" panose="020F0502020204030203" pitchFamily="34" charset="0"/>
              </a:rPr>
              <a:t>:</a:t>
            </a:r>
          </a:p>
          <a:p>
            <a:pPr marL="0" indent="0" algn="l">
              <a:buNone/>
            </a:pPr>
            <a:r>
              <a:rPr lang="pt-BR" b="0" i="0" dirty="0">
                <a:solidFill>
                  <a:schemeClr val="bg1"/>
                </a:solidFill>
                <a:effectLst/>
                <a:latin typeface="Söhne"/>
                <a:hlinkClick r:id="rId3"/>
              </a:rPr>
              <a:t>https://www.freecodecamp.org/portuguese/news/padrao-de-projeto-singleton-como-ele-funciona-em-javascript-com-codigo-de-exemplo/</a:t>
            </a:r>
            <a:endParaRPr lang="pt-BR" b="0" i="0" dirty="0">
              <a:solidFill>
                <a:schemeClr val="bg1"/>
              </a:solidFill>
              <a:effectLst/>
              <a:latin typeface="Söhne"/>
            </a:endParaRPr>
          </a:p>
          <a:p>
            <a:pPr marL="0" indent="0" algn="l">
              <a:buNone/>
            </a:pPr>
            <a:r>
              <a:rPr lang="pt-BR" dirty="0">
                <a:solidFill>
                  <a:schemeClr val="bg1"/>
                </a:solidFill>
                <a:latin typeface="Söhne"/>
              </a:rPr>
              <a:t>2. </a:t>
            </a:r>
            <a:r>
              <a:rPr lang="pt-BR" dirty="0" err="1">
                <a:solidFill>
                  <a:schemeClr val="bg1"/>
                </a:solidFill>
                <a:latin typeface="Söhne"/>
              </a:rPr>
              <a:t>Medium</a:t>
            </a:r>
            <a:r>
              <a:rPr lang="pt-BR" dirty="0">
                <a:solidFill>
                  <a:schemeClr val="bg1"/>
                </a:solidFill>
                <a:latin typeface="Söhne"/>
              </a:rPr>
              <a:t>: </a:t>
            </a:r>
          </a:p>
          <a:p>
            <a:pPr marL="0" indent="0" algn="l">
              <a:buNone/>
            </a:pPr>
            <a:r>
              <a:rPr lang="pt-BR" b="0" i="0" dirty="0">
                <a:solidFill>
                  <a:schemeClr val="bg1"/>
                </a:solidFill>
                <a:effectLst/>
                <a:latin typeface="Söhne"/>
                <a:hlinkClick r:id="rId4"/>
              </a:rPr>
              <a:t>https://medium.com/@christianmellolima/padr%C3%A3o-singleton-como-funcionam-onde-vivem-do-que-se-alimentam-6291fb72b22d</a:t>
            </a:r>
            <a:endParaRPr lang="pt-BR" b="0" i="0" dirty="0">
              <a:solidFill>
                <a:schemeClr val="bg1"/>
              </a:solidFill>
              <a:effectLst/>
              <a:latin typeface="Söhne"/>
            </a:endParaRPr>
          </a:p>
          <a:p>
            <a:pPr marL="0" indent="0" algn="l">
              <a:buNone/>
            </a:pPr>
            <a:endParaRPr lang="pt-BR" b="0" i="0" dirty="0">
              <a:solidFill>
                <a:schemeClr val="bg1"/>
              </a:solidFill>
              <a:effectLst/>
              <a:latin typeface="Söhne"/>
            </a:endParaRPr>
          </a:p>
        </p:txBody>
      </p:sp>
      <p:sp>
        <p:nvSpPr>
          <p:cNvPr id="10" name="Retângulo Arredondado 9">
            <a:extLst>
              <a:ext uri="{FF2B5EF4-FFF2-40B4-BE49-F238E27FC236}">
                <a16:creationId xmlns:a16="http://schemas.microsoft.com/office/drawing/2014/main" id="{6838A690-74C9-476C-AF59-3A32F845E848}"/>
              </a:ext>
            </a:extLst>
          </p:cNvPr>
          <p:cNvSpPr/>
          <p:nvPr/>
        </p:nvSpPr>
        <p:spPr>
          <a:xfrm>
            <a:off x="561156" y="10418664"/>
            <a:ext cx="2294832" cy="2362895"/>
          </a:xfrm>
          <a:prstGeom prst="roundRect">
            <a:avLst/>
          </a:prstGeom>
          <a:solidFill>
            <a:schemeClr val="accent6">
              <a:lumMod val="75000"/>
              <a:alpha val="8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" name="Retângulo Arredondado 10">
            <a:extLst>
              <a:ext uri="{FF2B5EF4-FFF2-40B4-BE49-F238E27FC236}">
                <a16:creationId xmlns:a16="http://schemas.microsoft.com/office/drawing/2014/main" id="{3F6F1E03-0DE2-CC1B-8AB8-8DA62D1A39A4}"/>
              </a:ext>
            </a:extLst>
          </p:cNvPr>
          <p:cNvSpPr/>
          <p:nvPr/>
        </p:nvSpPr>
        <p:spPr>
          <a:xfrm>
            <a:off x="747302" y="11742638"/>
            <a:ext cx="1922539" cy="677863"/>
          </a:xfrm>
          <a:prstGeom prst="roundRect">
            <a:avLst/>
          </a:prstGeom>
          <a:solidFill>
            <a:schemeClr val="accent1">
              <a:alpha val="8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Objeto</a:t>
            </a:r>
          </a:p>
        </p:txBody>
      </p:sp>
      <p:sp>
        <p:nvSpPr>
          <p:cNvPr id="12" name="Retângulo Arredondado 11">
            <a:extLst>
              <a:ext uri="{FF2B5EF4-FFF2-40B4-BE49-F238E27FC236}">
                <a16:creationId xmlns:a16="http://schemas.microsoft.com/office/drawing/2014/main" id="{8569807C-D6DB-66F4-92A8-1F1A6709CADD}"/>
              </a:ext>
            </a:extLst>
          </p:cNvPr>
          <p:cNvSpPr/>
          <p:nvPr/>
        </p:nvSpPr>
        <p:spPr>
          <a:xfrm>
            <a:off x="3528193" y="10418664"/>
            <a:ext cx="2294832" cy="2362895"/>
          </a:xfrm>
          <a:prstGeom prst="roundRect">
            <a:avLst/>
          </a:prstGeom>
          <a:solidFill>
            <a:schemeClr val="accent4">
              <a:lumMod val="75000"/>
              <a:alpha val="8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Retângulo Arredondado 12">
            <a:extLst>
              <a:ext uri="{FF2B5EF4-FFF2-40B4-BE49-F238E27FC236}">
                <a16:creationId xmlns:a16="http://schemas.microsoft.com/office/drawing/2014/main" id="{AB5B3F22-33EE-2859-F7BE-53C0C51FFA4A}"/>
              </a:ext>
            </a:extLst>
          </p:cNvPr>
          <p:cNvSpPr/>
          <p:nvPr/>
        </p:nvSpPr>
        <p:spPr>
          <a:xfrm>
            <a:off x="3714339" y="11742638"/>
            <a:ext cx="1922539" cy="677863"/>
          </a:xfrm>
          <a:prstGeom prst="roundRect">
            <a:avLst/>
          </a:prstGeom>
          <a:solidFill>
            <a:schemeClr val="accent1">
              <a:alpha val="8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Objeto</a:t>
            </a:r>
          </a:p>
        </p:txBody>
      </p:sp>
      <p:sp>
        <p:nvSpPr>
          <p:cNvPr id="14" name="Retângulo Arredondado 13">
            <a:extLst>
              <a:ext uri="{FF2B5EF4-FFF2-40B4-BE49-F238E27FC236}">
                <a16:creationId xmlns:a16="http://schemas.microsoft.com/office/drawing/2014/main" id="{E43E4E7C-BE44-9EDC-8E36-1E1AC1071AE5}"/>
              </a:ext>
            </a:extLst>
          </p:cNvPr>
          <p:cNvSpPr/>
          <p:nvPr/>
        </p:nvSpPr>
        <p:spPr>
          <a:xfrm>
            <a:off x="6495230" y="10418664"/>
            <a:ext cx="2294832" cy="2362895"/>
          </a:xfrm>
          <a:prstGeom prst="roundRect">
            <a:avLst/>
          </a:prstGeom>
          <a:solidFill>
            <a:schemeClr val="accent2">
              <a:lumMod val="75000"/>
              <a:alpha val="8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5" name="Retângulo Arredondado 14">
            <a:extLst>
              <a:ext uri="{FF2B5EF4-FFF2-40B4-BE49-F238E27FC236}">
                <a16:creationId xmlns:a16="http://schemas.microsoft.com/office/drawing/2014/main" id="{05FE015E-A9AF-53E5-8E65-04C53E0037A9}"/>
              </a:ext>
            </a:extLst>
          </p:cNvPr>
          <p:cNvSpPr/>
          <p:nvPr/>
        </p:nvSpPr>
        <p:spPr>
          <a:xfrm>
            <a:off x="6681376" y="11742638"/>
            <a:ext cx="1922539" cy="677863"/>
          </a:xfrm>
          <a:prstGeom prst="roundRect">
            <a:avLst/>
          </a:prstGeom>
          <a:solidFill>
            <a:schemeClr val="accent1">
              <a:alpha val="8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Objeto</a:t>
            </a:r>
          </a:p>
        </p:txBody>
      </p:sp>
      <p:sp>
        <p:nvSpPr>
          <p:cNvPr id="16" name="Retângulo Arredondado 15">
            <a:extLst>
              <a:ext uri="{FF2B5EF4-FFF2-40B4-BE49-F238E27FC236}">
                <a16:creationId xmlns:a16="http://schemas.microsoft.com/office/drawing/2014/main" id="{9B1D5343-4B28-A483-495F-E97C907EF8F1}"/>
              </a:ext>
            </a:extLst>
          </p:cNvPr>
          <p:cNvSpPr/>
          <p:nvPr/>
        </p:nvSpPr>
        <p:spPr>
          <a:xfrm>
            <a:off x="9462267" y="10418664"/>
            <a:ext cx="2294832" cy="2362895"/>
          </a:xfrm>
          <a:prstGeom prst="roundRect">
            <a:avLst/>
          </a:prstGeom>
          <a:solidFill>
            <a:srgbClr val="7030A0">
              <a:alpha val="81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7" name="Retângulo Arredondado 16">
            <a:extLst>
              <a:ext uri="{FF2B5EF4-FFF2-40B4-BE49-F238E27FC236}">
                <a16:creationId xmlns:a16="http://schemas.microsoft.com/office/drawing/2014/main" id="{A755A42A-43E7-B46B-81C6-832C2B3E5327}"/>
              </a:ext>
            </a:extLst>
          </p:cNvPr>
          <p:cNvSpPr/>
          <p:nvPr/>
        </p:nvSpPr>
        <p:spPr>
          <a:xfrm>
            <a:off x="9648413" y="11742638"/>
            <a:ext cx="1922539" cy="677863"/>
          </a:xfrm>
          <a:prstGeom prst="roundRect">
            <a:avLst/>
          </a:prstGeom>
          <a:solidFill>
            <a:schemeClr val="accent1">
              <a:alpha val="8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Objeto</a:t>
            </a:r>
          </a:p>
        </p:txBody>
      </p:sp>
      <p:sp>
        <p:nvSpPr>
          <p:cNvPr id="18" name="Retângulo Arredondado 17">
            <a:extLst>
              <a:ext uri="{FF2B5EF4-FFF2-40B4-BE49-F238E27FC236}">
                <a16:creationId xmlns:a16="http://schemas.microsoft.com/office/drawing/2014/main" id="{4B1D2F57-E551-B6EC-82A4-F4542F8CF274}"/>
              </a:ext>
            </a:extLst>
          </p:cNvPr>
          <p:cNvSpPr/>
          <p:nvPr/>
        </p:nvSpPr>
        <p:spPr>
          <a:xfrm>
            <a:off x="-3659677" y="2261854"/>
            <a:ext cx="2294832" cy="887413"/>
          </a:xfrm>
          <a:prstGeom prst="roundRect">
            <a:avLst/>
          </a:prstGeom>
          <a:solidFill>
            <a:schemeClr val="accent1">
              <a:alpha val="8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Objeto</a:t>
            </a:r>
          </a:p>
        </p:txBody>
      </p:sp>
      <p:sp>
        <p:nvSpPr>
          <p:cNvPr id="19" name="Retângulo Arredondado 18">
            <a:extLst>
              <a:ext uri="{FF2B5EF4-FFF2-40B4-BE49-F238E27FC236}">
                <a16:creationId xmlns:a16="http://schemas.microsoft.com/office/drawing/2014/main" id="{06FF81FD-B227-7FE7-E2B2-B42C8396B387}"/>
              </a:ext>
            </a:extLst>
          </p:cNvPr>
          <p:cNvSpPr/>
          <p:nvPr/>
        </p:nvSpPr>
        <p:spPr>
          <a:xfrm>
            <a:off x="16255910" y="724360"/>
            <a:ext cx="2294832" cy="928688"/>
          </a:xfrm>
          <a:prstGeom prst="roundRect">
            <a:avLst/>
          </a:prstGeom>
          <a:solidFill>
            <a:schemeClr val="accent1">
              <a:alpha val="8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/>
              <a:t>Singleton</a:t>
            </a:r>
            <a:r>
              <a:rPr lang="pt-BR" dirty="0"/>
              <a:t> </a:t>
            </a:r>
            <a:r>
              <a:rPr lang="pt-BR" dirty="0" err="1"/>
              <a:t>Class</a:t>
            </a:r>
            <a:endParaRPr lang="pt-BR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A8CE322D-DB92-6B72-87AF-47379CC4F78E}"/>
              </a:ext>
            </a:extLst>
          </p:cNvPr>
          <p:cNvSpPr txBox="1"/>
          <p:nvPr/>
        </p:nvSpPr>
        <p:spPr>
          <a:xfrm>
            <a:off x="303905" y="1664865"/>
            <a:ext cx="309627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000" dirty="0">
                <a:solidFill>
                  <a:schemeClr val="bg1"/>
                </a:solidFill>
              </a:rPr>
              <a:t>Fonte: 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Modelo 3D 4" descr="Terra">
                <a:extLst>
                  <a:ext uri="{FF2B5EF4-FFF2-40B4-BE49-F238E27FC236}">
                    <a16:creationId xmlns:a16="http://schemas.microsoft.com/office/drawing/2014/main" id="{4CF30A3F-8D65-9C45-7C24-48C854C87ED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21502061"/>
                  </p:ext>
                </p:extLst>
              </p:nvPr>
            </p:nvGraphicFramePr>
            <p:xfrm>
              <a:off x="5907779" y="-932955"/>
              <a:ext cx="8723910" cy="8723910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8723910" cy="8723910"/>
                    </a:xfrm>
                    <a:prstGeom prst="rect">
                      <a:avLst/>
                    </a:prstGeom>
                  </am3d:spPr>
                  <am3d:camera>
                    <am3d:pos x="0" y="0" z="814692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00000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1792840" ay="3399550" az="-1538538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1575891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Modelo 3D 4" descr="Terra">
                <a:extLst>
                  <a:ext uri="{FF2B5EF4-FFF2-40B4-BE49-F238E27FC236}">
                    <a16:creationId xmlns:a16="http://schemas.microsoft.com/office/drawing/2014/main" id="{4CF30A3F-8D65-9C45-7C24-48C854C87ED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907779" y="-932955"/>
                <a:ext cx="8723910" cy="872391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9023078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Pró-Reitoria de Extensão e Cultura | Universidade Estadual do Centro-Oeste">
            <a:extLst>
              <a:ext uri="{FF2B5EF4-FFF2-40B4-BE49-F238E27FC236}">
                <a16:creationId xmlns:a16="http://schemas.microsoft.com/office/drawing/2014/main" id="{2BCD1CB5-C622-273E-1F48-B028788EF5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2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905" y="117475"/>
            <a:ext cx="1292697" cy="1160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A8CE322D-DB92-6B72-87AF-47379CC4F78E}"/>
              </a:ext>
            </a:extLst>
          </p:cNvPr>
          <p:cNvSpPr txBox="1"/>
          <p:nvPr/>
        </p:nvSpPr>
        <p:spPr>
          <a:xfrm>
            <a:off x="4359640" y="3152001"/>
            <a:ext cx="309627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000" dirty="0">
                <a:solidFill>
                  <a:schemeClr val="bg1"/>
                </a:solidFill>
              </a:rPr>
              <a:t>OBRIGADO!!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Modelo 3D 4" descr="Terra">
                <a:extLst>
                  <a:ext uri="{FF2B5EF4-FFF2-40B4-BE49-F238E27FC236}">
                    <a16:creationId xmlns:a16="http://schemas.microsoft.com/office/drawing/2014/main" id="{4CF30A3F-8D65-9C45-7C24-48C854C87ED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86033808"/>
                  </p:ext>
                </p:extLst>
              </p:nvPr>
            </p:nvGraphicFramePr>
            <p:xfrm>
              <a:off x="-9084571" y="-1209954"/>
              <a:ext cx="8723911" cy="8723910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8723911" cy="8723910"/>
                    </a:xfrm>
                    <a:prstGeom prst="rect">
                      <a:avLst/>
                    </a:prstGeom>
                  </am3d:spPr>
                  <am3d:camera>
                    <am3d:pos x="0" y="0" z="814692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00000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9496599" ay="-2466938" az="-9919176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575891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Modelo 3D 4" descr="Terra">
                <a:extLst>
                  <a:ext uri="{FF2B5EF4-FFF2-40B4-BE49-F238E27FC236}">
                    <a16:creationId xmlns:a16="http://schemas.microsoft.com/office/drawing/2014/main" id="{4CF30A3F-8D65-9C45-7C24-48C854C87ED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9084571" y="-1209954"/>
                <a:ext cx="8723911" cy="872391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8890707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3D8FD2-A56E-4846-45A0-4B3916AFE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3500" y="365125"/>
            <a:ext cx="6210300" cy="1325563"/>
          </a:xfrm>
        </p:spPr>
        <p:txBody>
          <a:bodyPr/>
          <a:lstStyle/>
          <a:p>
            <a:r>
              <a:rPr lang="pt-BR" dirty="0">
                <a:solidFill>
                  <a:schemeClr val="bg1"/>
                </a:solidFill>
              </a:rPr>
              <a:t>Definição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6252396-9365-BED6-0099-51D061EE4F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2025650"/>
            <a:ext cx="5744740" cy="4351338"/>
          </a:xfrm>
        </p:spPr>
        <p:txBody>
          <a:bodyPr/>
          <a:lstStyle/>
          <a:p>
            <a:r>
              <a:rPr lang="pt-BR" b="0" i="0" dirty="0" err="1">
                <a:solidFill>
                  <a:srgbClr val="D1D5DB"/>
                </a:solidFill>
                <a:effectLst/>
                <a:latin typeface="Söhne"/>
              </a:rPr>
              <a:t>Singleton</a:t>
            </a:r>
            <a:r>
              <a:rPr lang="pt-BR" b="0" i="0" dirty="0">
                <a:solidFill>
                  <a:srgbClr val="D1D5DB"/>
                </a:solidFill>
                <a:effectLst/>
                <a:latin typeface="Söhne"/>
              </a:rPr>
              <a:t> é um padrão de projeto que permite criar uma única instância de uma classe, acessível globalmente por todos os componentes, garantindo um ponto de entrada comum para usar o estado </a:t>
            </a:r>
            <a:r>
              <a:rPr lang="pt-BR" b="0" i="0" dirty="0">
                <a:solidFill>
                  <a:srgbClr val="00B0F0"/>
                </a:solidFill>
                <a:effectLst/>
                <a:latin typeface="Söhne"/>
              </a:rPr>
              <a:t>global</a:t>
            </a:r>
            <a:r>
              <a:rPr lang="pt-BR" b="0" i="0" dirty="0">
                <a:solidFill>
                  <a:srgbClr val="D1D5DB"/>
                </a:solidFill>
                <a:effectLst/>
                <a:latin typeface="Söhne"/>
              </a:rPr>
              <a:t>. É essencial para assegurar a consistência e controle do acesso à instância única.</a:t>
            </a:r>
            <a:endParaRPr lang="pt-BR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Modelo 3D 4" descr="Terra">
                <a:extLst>
                  <a:ext uri="{FF2B5EF4-FFF2-40B4-BE49-F238E27FC236}">
                    <a16:creationId xmlns:a16="http://schemas.microsoft.com/office/drawing/2014/main" id="{4CF30A3F-8D65-9C45-7C24-48C854C87ED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00202907"/>
                  </p:ext>
                </p:extLst>
              </p:nvPr>
            </p:nvGraphicFramePr>
            <p:xfrm>
              <a:off x="-3114850" y="-622771"/>
              <a:ext cx="8723909" cy="8723909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8723909" cy="8723909"/>
                    </a:xfrm>
                    <a:prstGeom prst="rect">
                      <a:avLst/>
                    </a:prstGeom>
                  </am3d:spPr>
                  <am3d:camera>
                    <am3d:pos x="0" y="0" z="814692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00000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2518304" ay="4106504" az="-2394909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575891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Modelo 3D 4" descr="Terra">
                <a:extLst>
                  <a:ext uri="{FF2B5EF4-FFF2-40B4-BE49-F238E27FC236}">
                    <a16:creationId xmlns:a16="http://schemas.microsoft.com/office/drawing/2014/main" id="{4CF30A3F-8D65-9C45-7C24-48C854C87ED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3114850" y="-622771"/>
                <a:ext cx="8723909" cy="8723909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Picture 2" descr="Pró-Reitoria de Extensão e Cultura | Universidade Estadual do Centro-Oeste">
            <a:extLst>
              <a:ext uri="{FF2B5EF4-FFF2-40B4-BE49-F238E27FC236}">
                <a16:creationId xmlns:a16="http://schemas.microsoft.com/office/drawing/2014/main" id="{2BCD1CB5-C622-273E-1F48-B028788EF5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2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8043" y="5332412"/>
            <a:ext cx="1292697" cy="1160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824764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Modelo 3D 4" descr="Terra">
                <a:extLst>
                  <a:ext uri="{FF2B5EF4-FFF2-40B4-BE49-F238E27FC236}">
                    <a16:creationId xmlns:a16="http://schemas.microsoft.com/office/drawing/2014/main" id="{4CF30A3F-8D65-9C45-7C24-48C854C87ED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37785224"/>
                  </p:ext>
                </p:extLst>
              </p:nvPr>
            </p:nvGraphicFramePr>
            <p:xfrm>
              <a:off x="1885773" y="4057649"/>
              <a:ext cx="8723910" cy="8723910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8723910" cy="8723910"/>
                    </a:xfrm>
                    <a:prstGeom prst="rect">
                      <a:avLst/>
                    </a:prstGeom>
                  </am3d:spPr>
                  <am3d:camera>
                    <am3d:pos x="0" y="0" z="814692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00000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996508" ay="-1719822" az="-488573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575891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Modelo 3D 4" descr="Terra">
                <a:extLst>
                  <a:ext uri="{FF2B5EF4-FFF2-40B4-BE49-F238E27FC236}">
                    <a16:creationId xmlns:a16="http://schemas.microsoft.com/office/drawing/2014/main" id="{4CF30A3F-8D65-9C45-7C24-48C854C87ED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85773" y="4057649"/>
                <a:ext cx="8723910" cy="872391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Picture 2" descr="Pró-Reitoria de Extensão e Cultura | Universidade Estadual do Centro-Oeste">
            <a:extLst>
              <a:ext uri="{FF2B5EF4-FFF2-40B4-BE49-F238E27FC236}">
                <a16:creationId xmlns:a16="http://schemas.microsoft.com/office/drawing/2014/main" id="{2BCD1CB5-C622-273E-1F48-B028788EF5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2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905" y="117475"/>
            <a:ext cx="1292697" cy="1160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Espaço Reservado para Conteúdo 6">
            <a:extLst>
              <a:ext uri="{FF2B5EF4-FFF2-40B4-BE49-F238E27FC236}">
                <a16:creationId xmlns:a16="http://schemas.microsoft.com/office/drawing/2014/main" id="{C88235D9-CAD4-0F6D-ABF2-07E25657C5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8505"/>
            <a:ext cx="10515600" cy="2039145"/>
          </a:xfrm>
        </p:spPr>
        <p:txBody>
          <a:bodyPr/>
          <a:lstStyle/>
          <a:p>
            <a:pPr marL="0" indent="0" algn="ctr" fontAlgn="base">
              <a:buNone/>
            </a:pPr>
            <a:r>
              <a:rPr lang="pt-BR" b="0" i="0" dirty="0">
                <a:solidFill>
                  <a:schemeClr val="bg1"/>
                </a:solidFill>
                <a:effectLst/>
                <a:latin typeface="Lato" panose="020F0502020204030204" pitchFamily="34" charset="0"/>
              </a:rPr>
              <a:t>Portanto, uma classe </a:t>
            </a:r>
            <a:r>
              <a:rPr lang="pt-BR" b="0" i="0" dirty="0" err="1">
                <a:solidFill>
                  <a:schemeClr val="bg1"/>
                </a:solidFill>
                <a:effectLst/>
                <a:latin typeface="Lato" panose="020F0502020204030204" pitchFamily="34" charset="0"/>
              </a:rPr>
              <a:t>Singleton</a:t>
            </a:r>
            <a:r>
              <a:rPr lang="pt-BR" b="0" i="0" dirty="0">
                <a:solidFill>
                  <a:schemeClr val="bg1"/>
                </a:solidFill>
                <a:effectLst/>
                <a:latin typeface="Lato" panose="020F0502020204030204" pitchFamily="34" charset="0"/>
              </a:rPr>
              <a:t> deve ser aquela que:</a:t>
            </a:r>
          </a:p>
          <a:p>
            <a:pPr lvl="1" algn="ctr" fontAlgn="base"/>
            <a:r>
              <a:rPr lang="pt-BR" sz="2600" b="0" i="0" dirty="0">
                <a:solidFill>
                  <a:schemeClr val="bg1"/>
                </a:solidFill>
                <a:effectLst/>
                <a:latin typeface="inherit"/>
              </a:rPr>
              <a:t>Garanta que haja apenas uma instância da classe</a:t>
            </a:r>
          </a:p>
          <a:p>
            <a:pPr lvl="1" algn="ctr" fontAlgn="base"/>
            <a:r>
              <a:rPr lang="pt-BR" sz="2600" b="0" i="0" dirty="0">
                <a:solidFill>
                  <a:schemeClr val="bg1"/>
                </a:solidFill>
                <a:effectLst/>
                <a:latin typeface="inherit"/>
              </a:rPr>
              <a:t>Forneça um ponto de acesso global ao estado</a:t>
            </a:r>
          </a:p>
          <a:p>
            <a:pPr lvl="1" algn="ctr" fontAlgn="base"/>
            <a:r>
              <a:rPr lang="pt-BR" sz="2600" b="0" i="0" dirty="0">
                <a:solidFill>
                  <a:schemeClr val="bg1"/>
                </a:solidFill>
                <a:effectLst/>
                <a:latin typeface="inherit"/>
              </a:rPr>
              <a:t>Garanta que a instância seja criada apenas uma única vez</a:t>
            </a:r>
          </a:p>
          <a:p>
            <a:endParaRPr lang="pt-BR" dirty="0"/>
          </a:p>
        </p:txBody>
      </p:sp>
      <p:sp>
        <p:nvSpPr>
          <p:cNvPr id="10" name="Retângulo Arredondado 9">
            <a:extLst>
              <a:ext uri="{FF2B5EF4-FFF2-40B4-BE49-F238E27FC236}">
                <a16:creationId xmlns:a16="http://schemas.microsoft.com/office/drawing/2014/main" id="{6838A690-74C9-476C-AF59-3A32F845E848}"/>
              </a:ext>
            </a:extLst>
          </p:cNvPr>
          <p:cNvSpPr/>
          <p:nvPr/>
        </p:nvSpPr>
        <p:spPr>
          <a:xfrm>
            <a:off x="561156" y="10418664"/>
            <a:ext cx="2294832" cy="2362895"/>
          </a:xfrm>
          <a:prstGeom prst="roundRect">
            <a:avLst/>
          </a:prstGeom>
          <a:solidFill>
            <a:schemeClr val="accent6">
              <a:lumMod val="75000"/>
              <a:alpha val="8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" name="Retângulo Arredondado 10">
            <a:extLst>
              <a:ext uri="{FF2B5EF4-FFF2-40B4-BE49-F238E27FC236}">
                <a16:creationId xmlns:a16="http://schemas.microsoft.com/office/drawing/2014/main" id="{3F6F1E03-0DE2-CC1B-8AB8-8DA62D1A39A4}"/>
              </a:ext>
            </a:extLst>
          </p:cNvPr>
          <p:cNvSpPr/>
          <p:nvPr/>
        </p:nvSpPr>
        <p:spPr>
          <a:xfrm>
            <a:off x="747302" y="11742638"/>
            <a:ext cx="1922539" cy="677863"/>
          </a:xfrm>
          <a:prstGeom prst="roundRect">
            <a:avLst/>
          </a:prstGeom>
          <a:solidFill>
            <a:schemeClr val="accent1">
              <a:alpha val="8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Objeto</a:t>
            </a:r>
          </a:p>
        </p:txBody>
      </p:sp>
      <p:sp>
        <p:nvSpPr>
          <p:cNvPr id="12" name="Retângulo Arredondado 11">
            <a:extLst>
              <a:ext uri="{FF2B5EF4-FFF2-40B4-BE49-F238E27FC236}">
                <a16:creationId xmlns:a16="http://schemas.microsoft.com/office/drawing/2014/main" id="{8569807C-D6DB-66F4-92A8-1F1A6709CADD}"/>
              </a:ext>
            </a:extLst>
          </p:cNvPr>
          <p:cNvSpPr/>
          <p:nvPr/>
        </p:nvSpPr>
        <p:spPr>
          <a:xfrm>
            <a:off x="3528193" y="10418664"/>
            <a:ext cx="2294832" cy="2362895"/>
          </a:xfrm>
          <a:prstGeom prst="roundRect">
            <a:avLst/>
          </a:prstGeom>
          <a:solidFill>
            <a:schemeClr val="accent4">
              <a:lumMod val="75000"/>
              <a:alpha val="8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Retângulo Arredondado 12">
            <a:extLst>
              <a:ext uri="{FF2B5EF4-FFF2-40B4-BE49-F238E27FC236}">
                <a16:creationId xmlns:a16="http://schemas.microsoft.com/office/drawing/2014/main" id="{AB5B3F22-33EE-2859-F7BE-53C0C51FFA4A}"/>
              </a:ext>
            </a:extLst>
          </p:cNvPr>
          <p:cNvSpPr/>
          <p:nvPr/>
        </p:nvSpPr>
        <p:spPr>
          <a:xfrm>
            <a:off x="3714339" y="11742638"/>
            <a:ext cx="1922539" cy="677863"/>
          </a:xfrm>
          <a:prstGeom prst="roundRect">
            <a:avLst/>
          </a:prstGeom>
          <a:solidFill>
            <a:schemeClr val="accent1">
              <a:alpha val="8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Objeto</a:t>
            </a:r>
          </a:p>
        </p:txBody>
      </p:sp>
      <p:sp>
        <p:nvSpPr>
          <p:cNvPr id="14" name="Retângulo Arredondado 13">
            <a:extLst>
              <a:ext uri="{FF2B5EF4-FFF2-40B4-BE49-F238E27FC236}">
                <a16:creationId xmlns:a16="http://schemas.microsoft.com/office/drawing/2014/main" id="{E43E4E7C-BE44-9EDC-8E36-1E1AC1071AE5}"/>
              </a:ext>
            </a:extLst>
          </p:cNvPr>
          <p:cNvSpPr/>
          <p:nvPr/>
        </p:nvSpPr>
        <p:spPr>
          <a:xfrm>
            <a:off x="6495230" y="10418664"/>
            <a:ext cx="2294832" cy="2362895"/>
          </a:xfrm>
          <a:prstGeom prst="roundRect">
            <a:avLst/>
          </a:prstGeom>
          <a:solidFill>
            <a:schemeClr val="accent2">
              <a:lumMod val="75000"/>
              <a:alpha val="8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5" name="Retângulo Arredondado 14">
            <a:extLst>
              <a:ext uri="{FF2B5EF4-FFF2-40B4-BE49-F238E27FC236}">
                <a16:creationId xmlns:a16="http://schemas.microsoft.com/office/drawing/2014/main" id="{05FE015E-A9AF-53E5-8E65-04C53E0037A9}"/>
              </a:ext>
            </a:extLst>
          </p:cNvPr>
          <p:cNvSpPr/>
          <p:nvPr/>
        </p:nvSpPr>
        <p:spPr>
          <a:xfrm>
            <a:off x="6681376" y="11742638"/>
            <a:ext cx="1922539" cy="677863"/>
          </a:xfrm>
          <a:prstGeom prst="roundRect">
            <a:avLst/>
          </a:prstGeom>
          <a:solidFill>
            <a:schemeClr val="accent1">
              <a:alpha val="8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Objeto</a:t>
            </a:r>
          </a:p>
        </p:txBody>
      </p:sp>
      <p:sp>
        <p:nvSpPr>
          <p:cNvPr id="16" name="Retângulo Arredondado 15">
            <a:extLst>
              <a:ext uri="{FF2B5EF4-FFF2-40B4-BE49-F238E27FC236}">
                <a16:creationId xmlns:a16="http://schemas.microsoft.com/office/drawing/2014/main" id="{9B1D5343-4B28-A483-495F-E97C907EF8F1}"/>
              </a:ext>
            </a:extLst>
          </p:cNvPr>
          <p:cNvSpPr/>
          <p:nvPr/>
        </p:nvSpPr>
        <p:spPr>
          <a:xfrm>
            <a:off x="9462267" y="10418664"/>
            <a:ext cx="2294832" cy="2362895"/>
          </a:xfrm>
          <a:prstGeom prst="roundRect">
            <a:avLst/>
          </a:prstGeom>
          <a:solidFill>
            <a:srgbClr val="7030A0">
              <a:alpha val="81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7" name="Retângulo Arredondado 16">
            <a:extLst>
              <a:ext uri="{FF2B5EF4-FFF2-40B4-BE49-F238E27FC236}">
                <a16:creationId xmlns:a16="http://schemas.microsoft.com/office/drawing/2014/main" id="{A755A42A-43E7-B46B-81C6-832C2B3E5327}"/>
              </a:ext>
            </a:extLst>
          </p:cNvPr>
          <p:cNvSpPr/>
          <p:nvPr/>
        </p:nvSpPr>
        <p:spPr>
          <a:xfrm>
            <a:off x="9648413" y="11742638"/>
            <a:ext cx="1922539" cy="677863"/>
          </a:xfrm>
          <a:prstGeom prst="roundRect">
            <a:avLst/>
          </a:prstGeom>
          <a:solidFill>
            <a:schemeClr val="accent1">
              <a:alpha val="8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Objeto</a:t>
            </a:r>
          </a:p>
        </p:txBody>
      </p:sp>
      <p:sp>
        <p:nvSpPr>
          <p:cNvPr id="18" name="Retângulo Arredondado 17">
            <a:extLst>
              <a:ext uri="{FF2B5EF4-FFF2-40B4-BE49-F238E27FC236}">
                <a16:creationId xmlns:a16="http://schemas.microsoft.com/office/drawing/2014/main" id="{4B1D2F57-E551-B6EC-82A4-F4542F8CF274}"/>
              </a:ext>
            </a:extLst>
          </p:cNvPr>
          <p:cNvSpPr/>
          <p:nvPr/>
        </p:nvSpPr>
        <p:spPr>
          <a:xfrm>
            <a:off x="-3659677" y="2261854"/>
            <a:ext cx="2294832" cy="887413"/>
          </a:xfrm>
          <a:prstGeom prst="roundRect">
            <a:avLst/>
          </a:prstGeom>
          <a:solidFill>
            <a:schemeClr val="accent1">
              <a:alpha val="8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Objeto</a:t>
            </a:r>
          </a:p>
        </p:txBody>
      </p:sp>
      <p:sp>
        <p:nvSpPr>
          <p:cNvPr id="19" name="Retângulo Arredondado 18">
            <a:extLst>
              <a:ext uri="{FF2B5EF4-FFF2-40B4-BE49-F238E27FC236}">
                <a16:creationId xmlns:a16="http://schemas.microsoft.com/office/drawing/2014/main" id="{06FF81FD-B227-7FE7-E2B2-B42C8396B387}"/>
              </a:ext>
            </a:extLst>
          </p:cNvPr>
          <p:cNvSpPr/>
          <p:nvPr/>
        </p:nvSpPr>
        <p:spPr>
          <a:xfrm>
            <a:off x="16255910" y="724360"/>
            <a:ext cx="2294832" cy="928688"/>
          </a:xfrm>
          <a:prstGeom prst="roundRect">
            <a:avLst/>
          </a:prstGeom>
          <a:solidFill>
            <a:schemeClr val="accent1">
              <a:alpha val="8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/>
              <a:t>Singleton</a:t>
            </a:r>
            <a:r>
              <a:rPr lang="pt-BR" dirty="0"/>
              <a:t> </a:t>
            </a:r>
            <a:r>
              <a:rPr lang="pt-BR" dirty="0" err="1"/>
              <a:t>Class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8987882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ângulo Arredondado 13">
            <a:extLst>
              <a:ext uri="{FF2B5EF4-FFF2-40B4-BE49-F238E27FC236}">
                <a16:creationId xmlns:a16="http://schemas.microsoft.com/office/drawing/2014/main" id="{B2268731-0EFE-8499-6819-E3256D49B479}"/>
              </a:ext>
            </a:extLst>
          </p:cNvPr>
          <p:cNvSpPr/>
          <p:nvPr/>
        </p:nvSpPr>
        <p:spPr>
          <a:xfrm>
            <a:off x="449186" y="4377631"/>
            <a:ext cx="2294832" cy="2362895"/>
          </a:xfrm>
          <a:prstGeom prst="roundRect">
            <a:avLst/>
          </a:prstGeom>
          <a:solidFill>
            <a:schemeClr val="accent6">
              <a:lumMod val="75000"/>
              <a:alpha val="8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Modelo 3D 4" descr="Terra">
                <a:extLst>
                  <a:ext uri="{FF2B5EF4-FFF2-40B4-BE49-F238E27FC236}">
                    <a16:creationId xmlns:a16="http://schemas.microsoft.com/office/drawing/2014/main" id="{4CF30A3F-8D65-9C45-7C24-48C854C87ED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81026804"/>
                  </p:ext>
                </p:extLst>
              </p:nvPr>
            </p:nvGraphicFramePr>
            <p:xfrm>
              <a:off x="4948583" y="185538"/>
              <a:ext cx="2294832" cy="2294832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294832" cy="2294832"/>
                    </a:xfrm>
                    <a:prstGeom prst="rect">
                      <a:avLst/>
                    </a:prstGeom>
                  </am3d:spPr>
                  <am3d:camera>
                    <am3d:pos x="0" y="0" z="814692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00000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1602851" ay="3172927" az="-1311961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399376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Modelo 3D 4" descr="Terra">
                <a:extLst>
                  <a:ext uri="{FF2B5EF4-FFF2-40B4-BE49-F238E27FC236}">
                    <a16:creationId xmlns:a16="http://schemas.microsoft.com/office/drawing/2014/main" id="{4CF30A3F-8D65-9C45-7C24-48C854C87ED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948583" y="185538"/>
                <a:ext cx="2294832" cy="2294832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Picture 2" descr="Pró-Reitoria de Extensão e Cultura | Universidade Estadual do Centro-Oeste">
            <a:extLst>
              <a:ext uri="{FF2B5EF4-FFF2-40B4-BE49-F238E27FC236}">
                <a16:creationId xmlns:a16="http://schemas.microsoft.com/office/drawing/2014/main" id="{2BCD1CB5-C622-273E-1F48-B028788EF5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2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905" y="117475"/>
            <a:ext cx="1292697" cy="1160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tângulo Arredondado 5">
            <a:extLst>
              <a:ext uri="{FF2B5EF4-FFF2-40B4-BE49-F238E27FC236}">
                <a16:creationId xmlns:a16="http://schemas.microsoft.com/office/drawing/2014/main" id="{FEF210F1-72F4-DC8B-3D81-7A61A706F71B}"/>
              </a:ext>
            </a:extLst>
          </p:cNvPr>
          <p:cNvSpPr/>
          <p:nvPr/>
        </p:nvSpPr>
        <p:spPr>
          <a:xfrm>
            <a:off x="4946225" y="813594"/>
            <a:ext cx="2294832" cy="928688"/>
          </a:xfrm>
          <a:prstGeom prst="roundRect">
            <a:avLst/>
          </a:prstGeom>
          <a:solidFill>
            <a:schemeClr val="accent1">
              <a:alpha val="8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/>
              <a:t>Singleton</a:t>
            </a:r>
            <a:r>
              <a:rPr lang="pt-BR" dirty="0"/>
              <a:t> </a:t>
            </a:r>
            <a:r>
              <a:rPr lang="pt-BR" dirty="0" err="1"/>
              <a:t>Class</a:t>
            </a:r>
            <a:endParaRPr lang="pt-BR" dirty="0"/>
          </a:p>
        </p:txBody>
      </p:sp>
      <p:sp>
        <p:nvSpPr>
          <p:cNvPr id="8" name="Retângulo Arredondado 7">
            <a:extLst>
              <a:ext uri="{FF2B5EF4-FFF2-40B4-BE49-F238E27FC236}">
                <a16:creationId xmlns:a16="http://schemas.microsoft.com/office/drawing/2014/main" id="{C2BA44FA-D651-C57D-0192-01B84B6F8E18}"/>
              </a:ext>
            </a:extLst>
          </p:cNvPr>
          <p:cNvSpPr/>
          <p:nvPr/>
        </p:nvSpPr>
        <p:spPr>
          <a:xfrm>
            <a:off x="4954933" y="2698751"/>
            <a:ext cx="2294832" cy="887413"/>
          </a:xfrm>
          <a:prstGeom prst="roundRect">
            <a:avLst/>
          </a:prstGeom>
          <a:solidFill>
            <a:schemeClr val="accent1">
              <a:alpha val="8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Objeto</a:t>
            </a:r>
          </a:p>
        </p:txBody>
      </p:sp>
      <p:sp>
        <p:nvSpPr>
          <p:cNvPr id="9" name="Retângulo Arredondado 8">
            <a:extLst>
              <a:ext uri="{FF2B5EF4-FFF2-40B4-BE49-F238E27FC236}">
                <a16:creationId xmlns:a16="http://schemas.microsoft.com/office/drawing/2014/main" id="{404D44C5-62C9-34F5-B8B5-65412564526A}"/>
              </a:ext>
            </a:extLst>
          </p:cNvPr>
          <p:cNvSpPr/>
          <p:nvPr/>
        </p:nvSpPr>
        <p:spPr>
          <a:xfrm>
            <a:off x="635332" y="5701605"/>
            <a:ext cx="1922539" cy="677863"/>
          </a:xfrm>
          <a:prstGeom prst="roundRect">
            <a:avLst/>
          </a:prstGeom>
          <a:solidFill>
            <a:schemeClr val="accent1">
              <a:alpha val="8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Objeto</a:t>
            </a:r>
          </a:p>
        </p:txBody>
      </p:sp>
      <p:sp>
        <p:nvSpPr>
          <p:cNvPr id="15" name="Retângulo Arredondado 14">
            <a:extLst>
              <a:ext uri="{FF2B5EF4-FFF2-40B4-BE49-F238E27FC236}">
                <a16:creationId xmlns:a16="http://schemas.microsoft.com/office/drawing/2014/main" id="{D6CE38F7-797B-5567-A387-BDA20D390ED3}"/>
              </a:ext>
            </a:extLst>
          </p:cNvPr>
          <p:cNvSpPr/>
          <p:nvPr/>
        </p:nvSpPr>
        <p:spPr>
          <a:xfrm>
            <a:off x="3416223" y="4377631"/>
            <a:ext cx="2294832" cy="2362895"/>
          </a:xfrm>
          <a:prstGeom prst="roundRect">
            <a:avLst/>
          </a:prstGeom>
          <a:solidFill>
            <a:schemeClr val="accent4">
              <a:lumMod val="75000"/>
              <a:alpha val="8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6" name="Retângulo Arredondado 15">
            <a:extLst>
              <a:ext uri="{FF2B5EF4-FFF2-40B4-BE49-F238E27FC236}">
                <a16:creationId xmlns:a16="http://schemas.microsoft.com/office/drawing/2014/main" id="{4438DFBB-6291-68C7-9A8E-83FFD26AD962}"/>
              </a:ext>
            </a:extLst>
          </p:cNvPr>
          <p:cNvSpPr/>
          <p:nvPr/>
        </p:nvSpPr>
        <p:spPr>
          <a:xfrm>
            <a:off x="3602369" y="5701605"/>
            <a:ext cx="1922539" cy="677863"/>
          </a:xfrm>
          <a:prstGeom prst="roundRect">
            <a:avLst/>
          </a:prstGeom>
          <a:solidFill>
            <a:schemeClr val="accent1">
              <a:alpha val="8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Objeto</a:t>
            </a:r>
          </a:p>
        </p:txBody>
      </p:sp>
      <p:sp>
        <p:nvSpPr>
          <p:cNvPr id="17" name="Retângulo Arredondado 16">
            <a:extLst>
              <a:ext uri="{FF2B5EF4-FFF2-40B4-BE49-F238E27FC236}">
                <a16:creationId xmlns:a16="http://schemas.microsoft.com/office/drawing/2014/main" id="{CA6D5888-71E4-C942-2826-95B9DF5404AE}"/>
              </a:ext>
            </a:extLst>
          </p:cNvPr>
          <p:cNvSpPr/>
          <p:nvPr/>
        </p:nvSpPr>
        <p:spPr>
          <a:xfrm>
            <a:off x="6383260" y="4377631"/>
            <a:ext cx="2294832" cy="2362895"/>
          </a:xfrm>
          <a:prstGeom prst="roundRect">
            <a:avLst/>
          </a:prstGeom>
          <a:solidFill>
            <a:schemeClr val="accent2">
              <a:lumMod val="75000"/>
              <a:alpha val="8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8" name="Retângulo Arredondado 17">
            <a:extLst>
              <a:ext uri="{FF2B5EF4-FFF2-40B4-BE49-F238E27FC236}">
                <a16:creationId xmlns:a16="http://schemas.microsoft.com/office/drawing/2014/main" id="{459840A7-09B3-D566-868F-B27F827DF525}"/>
              </a:ext>
            </a:extLst>
          </p:cNvPr>
          <p:cNvSpPr/>
          <p:nvPr/>
        </p:nvSpPr>
        <p:spPr>
          <a:xfrm>
            <a:off x="6569406" y="5701605"/>
            <a:ext cx="1922539" cy="677863"/>
          </a:xfrm>
          <a:prstGeom prst="roundRect">
            <a:avLst/>
          </a:prstGeom>
          <a:solidFill>
            <a:schemeClr val="accent1">
              <a:alpha val="8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Objeto</a:t>
            </a:r>
          </a:p>
        </p:txBody>
      </p:sp>
      <p:sp>
        <p:nvSpPr>
          <p:cNvPr id="19" name="Retângulo Arredondado 18">
            <a:extLst>
              <a:ext uri="{FF2B5EF4-FFF2-40B4-BE49-F238E27FC236}">
                <a16:creationId xmlns:a16="http://schemas.microsoft.com/office/drawing/2014/main" id="{9E1AD050-941E-E15A-04B1-D7E862380B32}"/>
              </a:ext>
            </a:extLst>
          </p:cNvPr>
          <p:cNvSpPr/>
          <p:nvPr/>
        </p:nvSpPr>
        <p:spPr>
          <a:xfrm>
            <a:off x="9350297" y="4377631"/>
            <a:ext cx="2294832" cy="2362895"/>
          </a:xfrm>
          <a:prstGeom prst="roundRect">
            <a:avLst/>
          </a:prstGeom>
          <a:solidFill>
            <a:srgbClr val="7030A0">
              <a:alpha val="81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0" name="Retângulo Arredondado 19">
            <a:extLst>
              <a:ext uri="{FF2B5EF4-FFF2-40B4-BE49-F238E27FC236}">
                <a16:creationId xmlns:a16="http://schemas.microsoft.com/office/drawing/2014/main" id="{6A592E4E-4E80-A079-13AF-C7CF548954BB}"/>
              </a:ext>
            </a:extLst>
          </p:cNvPr>
          <p:cNvSpPr/>
          <p:nvPr/>
        </p:nvSpPr>
        <p:spPr>
          <a:xfrm>
            <a:off x="9536443" y="5701605"/>
            <a:ext cx="1922539" cy="677863"/>
          </a:xfrm>
          <a:prstGeom prst="roundRect">
            <a:avLst/>
          </a:prstGeom>
          <a:solidFill>
            <a:schemeClr val="accent1">
              <a:alpha val="8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Objeto</a:t>
            </a:r>
          </a:p>
        </p:txBody>
      </p:sp>
      <p:cxnSp>
        <p:nvCxnSpPr>
          <p:cNvPr id="24" name="Conector em Curva 23">
            <a:extLst>
              <a:ext uri="{FF2B5EF4-FFF2-40B4-BE49-F238E27FC236}">
                <a16:creationId xmlns:a16="http://schemas.microsoft.com/office/drawing/2014/main" id="{32BC1939-7C5E-854B-C7AC-16FCC8074186}"/>
              </a:ext>
            </a:extLst>
          </p:cNvPr>
          <p:cNvCxnSpPr>
            <a:stCxn id="14" idx="0"/>
            <a:endCxn id="8" idx="2"/>
          </p:cNvCxnSpPr>
          <p:nvPr/>
        </p:nvCxnSpPr>
        <p:spPr>
          <a:xfrm rot="5400000" flipH="1" flipV="1">
            <a:off x="3453742" y="1729025"/>
            <a:ext cx="791467" cy="4505747"/>
          </a:xfrm>
          <a:prstGeom prst="curvedConnector3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em Curva 24">
            <a:extLst>
              <a:ext uri="{FF2B5EF4-FFF2-40B4-BE49-F238E27FC236}">
                <a16:creationId xmlns:a16="http://schemas.microsoft.com/office/drawing/2014/main" id="{9A0F7393-4D47-D40B-095C-91AEA7ADEEDB}"/>
              </a:ext>
            </a:extLst>
          </p:cNvPr>
          <p:cNvCxnSpPr>
            <a:cxnSpLocks/>
            <a:stCxn id="15" idx="0"/>
            <a:endCxn id="8" idx="2"/>
          </p:cNvCxnSpPr>
          <p:nvPr/>
        </p:nvCxnSpPr>
        <p:spPr>
          <a:xfrm rot="5400000" flipH="1" flipV="1">
            <a:off x="4937261" y="3212543"/>
            <a:ext cx="791467" cy="1538710"/>
          </a:xfrm>
          <a:prstGeom prst="curvedConnector3">
            <a:avLst>
              <a:gd name="adj1" fmla="val 50000"/>
            </a:avLst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em Curva 27">
            <a:extLst>
              <a:ext uri="{FF2B5EF4-FFF2-40B4-BE49-F238E27FC236}">
                <a16:creationId xmlns:a16="http://schemas.microsoft.com/office/drawing/2014/main" id="{D96890E3-2CDE-D792-3BB1-4A9CA3C86116}"/>
              </a:ext>
            </a:extLst>
          </p:cNvPr>
          <p:cNvCxnSpPr>
            <a:cxnSpLocks/>
            <a:stCxn id="17" idx="0"/>
            <a:endCxn id="8" idx="2"/>
          </p:cNvCxnSpPr>
          <p:nvPr/>
        </p:nvCxnSpPr>
        <p:spPr>
          <a:xfrm rot="16200000" flipV="1">
            <a:off x="6420780" y="3267734"/>
            <a:ext cx="791467" cy="1428327"/>
          </a:xfrm>
          <a:prstGeom prst="curvedConnector3">
            <a:avLst>
              <a:gd name="adj1" fmla="val 50000"/>
            </a:avLst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 em Curva 30">
            <a:extLst>
              <a:ext uri="{FF2B5EF4-FFF2-40B4-BE49-F238E27FC236}">
                <a16:creationId xmlns:a16="http://schemas.microsoft.com/office/drawing/2014/main" id="{8BAC7E4F-4384-DFBC-EBAA-E41720CCC3CB}"/>
              </a:ext>
            </a:extLst>
          </p:cNvPr>
          <p:cNvCxnSpPr>
            <a:cxnSpLocks/>
            <a:stCxn id="19" idx="0"/>
            <a:endCxn id="8" idx="2"/>
          </p:cNvCxnSpPr>
          <p:nvPr/>
        </p:nvCxnSpPr>
        <p:spPr>
          <a:xfrm rot="16200000" flipV="1">
            <a:off x="7904298" y="1784216"/>
            <a:ext cx="791467" cy="4395364"/>
          </a:xfrm>
          <a:prstGeom prst="curvedConnector3">
            <a:avLst>
              <a:gd name="adj1" fmla="val 50000"/>
            </a:avLst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em Curva 33">
            <a:extLst>
              <a:ext uri="{FF2B5EF4-FFF2-40B4-BE49-F238E27FC236}">
                <a16:creationId xmlns:a16="http://schemas.microsoft.com/office/drawing/2014/main" id="{1271292B-235C-C99E-0E4D-EE96F2753E80}"/>
              </a:ext>
            </a:extLst>
          </p:cNvPr>
          <p:cNvCxnSpPr>
            <a:cxnSpLocks/>
            <a:stCxn id="8" idx="0"/>
            <a:endCxn id="6" idx="2"/>
          </p:cNvCxnSpPr>
          <p:nvPr/>
        </p:nvCxnSpPr>
        <p:spPr>
          <a:xfrm rot="16200000" flipV="1">
            <a:off x="5619761" y="2216163"/>
            <a:ext cx="956469" cy="8708"/>
          </a:xfrm>
          <a:prstGeom prst="curvedConnector3">
            <a:avLst>
              <a:gd name="adj1" fmla="val 50000"/>
            </a:avLst>
          </a:prstGeom>
          <a:ln w="381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CaixaDeTexto 49">
            <a:extLst>
              <a:ext uri="{FF2B5EF4-FFF2-40B4-BE49-F238E27FC236}">
                <a16:creationId xmlns:a16="http://schemas.microsoft.com/office/drawing/2014/main" id="{04FBB99A-82D7-2DA5-CFFE-FA25AD0C4433}"/>
              </a:ext>
            </a:extLst>
          </p:cNvPr>
          <p:cNvSpPr txBox="1"/>
          <p:nvPr/>
        </p:nvSpPr>
        <p:spPr>
          <a:xfrm>
            <a:off x="732003" y="4485620"/>
            <a:ext cx="1729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Componente 1</a:t>
            </a:r>
          </a:p>
        </p:txBody>
      </p: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4363745A-71E9-483D-4A65-7DA7A225DD58}"/>
              </a:ext>
            </a:extLst>
          </p:cNvPr>
          <p:cNvSpPr txBox="1"/>
          <p:nvPr/>
        </p:nvSpPr>
        <p:spPr>
          <a:xfrm>
            <a:off x="3699040" y="4460718"/>
            <a:ext cx="1729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Componente 2</a:t>
            </a:r>
          </a:p>
        </p:txBody>
      </p:sp>
      <p:sp>
        <p:nvSpPr>
          <p:cNvPr id="52" name="CaixaDeTexto 51">
            <a:extLst>
              <a:ext uri="{FF2B5EF4-FFF2-40B4-BE49-F238E27FC236}">
                <a16:creationId xmlns:a16="http://schemas.microsoft.com/office/drawing/2014/main" id="{F7189817-5AF6-50F3-4CFB-D0A24B891358}"/>
              </a:ext>
            </a:extLst>
          </p:cNvPr>
          <p:cNvSpPr txBox="1"/>
          <p:nvPr/>
        </p:nvSpPr>
        <p:spPr>
          <a:xfrm>
            <a:off x="6666077" y="4485619"/>
            <a:ext cx="1729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Componente 3</a:t>
            </a:r>
          </a:p>
        </p:txBody>
      </p: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85708FA8-FB3D-BA5E-EB80-7C3EEBD6F279}"/>
              </a:ext>
            </a:extLst>
          </p:cNvPr>
          <p:cNvSpPr txBox="1"/>
          <p:nvPr/>
        </p:nvSpPr>
        <p:spPr>
          <a:xfrm>
            <a:off x="9633114" y="4460718"/>
            <a:ext cx="1729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Componente 4</a:t>
            </a:r>
          </a:p>
        </p:txBody>
      </p:sp>
    </p:spTree>
    <p:extLst>
      <p:ext uri="{BB962C8B-B14F-4D97-AF65-F5344CB8AC3E}">
        <p14:creationId xmlns:p14="http://schemas.microsoft.com/office/powerpoint/2010/main" val="280661461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Modelo 3D 4" descr="Terra">
                <a:extLst>
                  <a:ext uri="{FF2B5EF4-FFF2-40B4-BE49-F238E27FC236}">
                    <a16:creationId xmlns:a16="http://schemas.microsoft.com/office/drawing/2014/main" id="{4CF30A3F-8D65-9C45-7C24-48C854C87ED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93232187"/>
                  </p:ext>
                </p:extLst>
              </p:nvPr>
            </p:nvGraphicFramePr>
            <p:xfrm>
              <a:off x="4622456" y="-4382596"/>
              <a:ext cx="8723910" cy="8723910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8723910" cy="8723910"/>
                    </a:xfrm>
                    <a:prstGeom prst="rect">
                      <a:avLst/>
                    </a:prstGeom>
                  </am3d:spPr>
                  <am3d:camera>
                    <am3d:pos x="0" y="0" z="814692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00000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996508" ay="-1719822" az="-488573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575891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Modelo 3D 4" descr="Terra">
                <a:extLst>
                  <a:ext uri="{FF2B5EF4-FFF2-40B4-BE49-F238E27FC236}">
                    <a16:creationId xmlns:a16="http://schemas.microsoft.com/office/drawing/2014/main" id="{4CF30A3F-8D65-9C45-7C24-48C854C87ED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622456" y="-4382596"/>
                <a:ext cx="8723910" cy="872391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Picture 2" descr="Pró-Reitoria de Extensão e Cultura | Universidade Estadual do Centro-Oeste">
            <a:extLst>
              <a:ext uri="{FF2B5EF4-FFF2-40B4-BE49-F238E27FC236}">
                <a16:creationId xmlns:a16="http://schemas.microsoft.com/office/drawing/2014/main" id="{2BCD1CB5-C622-273E-1F48-B028788EF5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2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905" y="117475"/>
            <a:ext cx="1292697" cy="1160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Espaço Reservado para Conteúdo 6">
            <a:extLst>
              <a:ext uri="{FF2B5EF4-FFF2-40B4-BE49-F238E27FC236}">
                <a16:creationId xmlns:a16="http://schemas.microsoft.com/office/drawing/2014/main" id="{C88235D9-CAD4-0F6D-ABF2-07E25657C5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225" y="4179439"/>
            <a:ext cx="10515600" cy="2039145"/>
          </a:xfrm>
        </p:spPr>
        <p:txBody>
          <a:bodyPr>
            <a:noAutofit/>
          </a:bodyPr>
          <a:lstStyle/>
          <a:p>
            <a:pPr algn="l">
              <a:buFont typeface="+mj-lt"/>
              <a:buAutoNum type="arabicPeriod"/>
            </a:pPr>
            <a:r>
              <a:rPr lang="pt-BR" b="0" i="0" dirty="0">
                <a:solidFill>
                  <a:srgbClr val="D1D5DB"/>
                </a:solidFill>
                <a:effectLst/>
                <a:latin typeface="Söhne"/>
              </a:rPr>
              <a:t>Gerenciamento de configurações globais.</a:t>
            </a:r>
          </a:p>
          <a:p>
            <a:pPr algn="l">
              <a:buFont typeface="+mj-lt"/>
              <a:buAutoNum type="arabicPeriod"/>
            </a:pPr>
            <a:r>
              <a:rPr lang="pt-BR" b="0" i="0" dirty="0">
                <a:solidFill>
                  <a:srgbClr val="D1D5DB"/>
                </a:solidFill>
                <a:effectLst/>
                <a:latin typeface="Söhne"/>
              </a:rPr>
              <a:t>Criação de uma única instância de gerenciadores de conexão de banco de dados.</a:t>
            </a:r>
          </a:p>
          <a:p>
            <a:pPr algn="l">
              <a:buFont typeface="+mj-lt"/>
              <a:buAutoNum type="arabicPeriod"/>
            </a:pPr>
            <a:r>
              <a:rPr lang="pt-BR" b="0" i="0" dirty="0">
                <a:solidFill>
                  <a:srgbClr val="D1D5DB"/>
                </a:solidFill>
                <a:effectLst/>
                <a:latin typeface="Söhne"/>
              </a:rPr>
              <a:t>Implementação de gerenciadores de caches para otimização de acesso a dados.</a:t>
            </a:r>
          </a:p>
        </p:txBody>
      </p:sp>
      <p:sp>
        <p:nvSpPr>
          <p:cNvPr id="10" name="Retângulo Arredondado 9">
            <a:extLst>
              <a:ext uri="{FF2B5EF4-FFF2-40B4-BE49-F238E27FC236}">
                <a16:creationId xmlns:a16="http://schemas.microsoft.com/office/drawing/2014/main" id="{6838A690-74C9-476C-AF59-3A32F845E848}"/>
              </a:ext>
            </a:extLst>
          </p:cNvPr>
          <p:cNvSpPr/>
          <p:nvPr/>
        </p:nvSpPr>
        <p:spPr>
          <a:xfrm>
            <a:off x="561156" y="10418664"/>
            <a:ext cx="2294832" cy="2362895"/>
          </a:xfrm>
          <a:prstGeom prst="roundRect">
            <a:avLst/>
          </a:prstGeom>
          <a:solidFill>
            <a:schemeClr val="accent6">
              <a:lumMod val="75000"/>
              <a:alpha val="8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" name="Retângulo Arredondado 10">
            <a:extLst>
              <a:ext uri="{FF2B5EF4-FFF2-40B4-BE49-F238E27FC236}">
                <a16:creationId xmlns:a16="http://schemas.microsoft.com/office/drawing/2014/main" id="{3F6F1E03-0DE2-CC1B-8AB8-8DA62D1A39A4}"/>
              </a:ext>
            </a:extLst>
          </p:cNvPr>
          <p:cNvSpPr/>
          <p:nvPr/>
        </p:nvSpPr>
        <p:spPr>
          <a:xfrm>
            <a:off x="747302" y="11742638"/>
            <a:ext cx="1922539" cy="677863"/>
          </a:xfrm>
          <a:prstGeom prst="roundRect">
            <a:avLst/>
          </a:prstGeom>
          <a:solidFill>
            <a:schemeClr val="accent1">
              <a:alpha val="8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Objeto</a:t>
            </a:r>
          </a:p>
        </p:txBody>
      </p:sp>
      <p:sp>
        <p:nvSpPr>
          <p:cNvPr id="12" name="Retângulo Arredondado 11">
            <a:extLst>
              <a:ext uri="{FF2B5EF4-FFF2-40B4-BE49-F238E27FC236}">
                <a16:creationId xmlns:a16="http://schemas.microsoft.com/office/drawing/2014/main" id="{8569807C-D6DB-66F4-92A8-1F1A6709CADD}"/>
              </a:ext>
            </a:extLst>
          </p:cNvPr>
          <p:cNvSpPr/>
          <p:nvPr/>
        </p:nvSpPr>
        <p:spPr>
          <a:xfrm>
            <a:off x="3528193" y="10418664"/>
            <a:ext cx="2294832" cy="2362895"/>
          </a:xfrm>
          <a:prstGeom prst="roundRect">
            <a:avLst/>
          </a:prstGeom>
          <a:solidFill>
            <a:schemeClr val="accent4">
              <a:lumMod val="75000"/>
              <a:alpha val="8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Retângulo Arredondado 12">
            <a:extLst>
              <a:ext uri="{FF2B5EF4-FFF2-40B4-BE49-F238E27FC236}">
                <a16:creationId xmlns:a16="http://schemas.microsoft.com/office/drawing/2014/main" id="{AB5B3F22-33EE-2859-F7BE-53C0C51FFA4A}"/>
              </a:ext>
            </a:extLst>
          </p:cNvPr>
          <p:cNvSpPr/>
          <p:nvPr/>
        </p:nvSpPr>
        <p:spPr>
          <a:xfrm>
            <a:off x="3714339" y="11742638"/>
            <a:ext cx="1922539" cy="677863"/>
          </a:xfrm>
          <a:prstGeom prst="roundRect">
            <a:avLst/>
          </a:prstGeom>
          <a:solidFill>
            <a:schemeClr val="accent1">
              <a:alpha val="8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Objeto</a:t>
            </a:r>
          </a:p>
        </p:txBody>
      </p:sp>
      <p:sp>
        <p:nvSpPr>
          <p:cNvPr id="14" name="Retângulo Arredondado 13">
            <a:extLst>
              <a:ext uri="{FF2B5EF4-FFF2-40B4-BE49-F238E27FC236}">
                <a16:creationId xmlns:a16="http://schemas.microsoft.com/office/drawing/2014/main" id="{E43E4E7C-BE44-9EDC-8E36-1E1AC1071AE5}"/>
              </a:ext>
            </a:extLst>
          </p:cNvPr>
          <p:cNvSpPr/>
          <p:nvPr/>
        </p:nvSpPr>
        <p:spPr>
          <a:xfrm>
            <a:off x="6495230" y="10418664"/>
            <a:ext cx="2294832" cy="2362895"/>
          </a:xfrm>
          <a:prstGeom prst="roundRect">
            <a:avLst/>
          </a:prstGeom>
          <a:solidFill>
            <a:schemeClr val="accent2">
              <a:lumMod val="75000"/>
              <a:alpha val="8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5" name="Retângulo Arredondado 14">
            <a:extLst>
              <a:ext uri="{FF2B5EF4-FFF2-40B4-BE49-F238E27FC236}">
                <a16:creationId xmlns:a16="http://schemas.microsoft.com/office/drawing/2014/main" id="{05FE015E-A9AF-53E5-8E65-04C53E0037A9}"/>
              </a:ext>
            </a:extLst>
          </p:cNvPr>
          <p:cNvSpPr/>
          <p:nvPr/>
        </p:nvSpPr>
        <p:spPr>
          <a:xfrm>
            <a:off x="6681376" y="11742638"/>
            <a:ext cx="1922539" cy="677863"/>
          </a:xfrm>
          <a:prstGeom prst="roundRect">
            <a:avLst/>
          </a:prstGeom>
          <a:solidFill>
            <a:schemeClr val="accent1">
              <a:alpha val="8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Objeto</a:t>
            </a:r>
          </a:p>
        </p:txBody>
      </p:sp>
      <p:sp>
        <p:nvSpPr>
          <p:cNvPr id="16" name="Retângulo Arredondado 15">
            <a:extLst>
              <a:ext uri="{FF2B5EF4-FFF2-40B4-BE49-F238E27FC236}">
                <a16:creationId xmlns:a16="http://schemas.microsoft.com/office/drawing/2014/main" id="{9B1D5343-4B28-A483-495F-E97C907EF8F1}"/>
              </a:ext>
            </a:extLst>
          </p:cNvPr>
          <p:cNvSpPr/>
          <p:nvPr/>
        </p:nvSpPr>
        <p:spPr>
          <a:xfrm>
            <a:off x="9462267" y="10418664"/>
            <a:ext cx="2294832" cy="2362895"/>
          </a:xfrm>
          <a:prstGeom prst="roundRect">
            <a:avLst/>
          </a:prstGeom>
          <a:solidFill>
            <a:srgbClr val="7030A0">
              <a:alpha val="81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7" name="Retângulo Arredondado 16">
            <a:extLst>
              <a:ext uri="{FF2B5EF4-FFF2-40B4-BE49-F238E27FC236}">
                <a16:creationId xmlns:a16="http://schemas.microsoft.com/office/drawing/2014/main" id="{A755A42A-43E7-B46B-81C6-832C2B3E5327}"/>
              </a:ext>
            </a:extLst>
          </p:cNvPr>
          <p:cNvSpPr/>
          <p:nvPr/>
        </p:nvSpPr>
        <p:spPr>
          <a:xfrm>
            <a:off x="9648413" y="11742638"/>
            <a:ext cx="1922539" cy="677863"/>
          </a:xfrm>
          <a:prstGeom prst="roundRect">
            <a:avLst/>
          </a:prstGeom>
          <a:solidFill>
            <a:schemeClr val="accent1">
              <a:alpha val="8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Objeto</a:t>
            </a:r>
          </a:p>
        </p:txBody>
      </p:sp>
      <p:sp>
        <p:nvSpPr>
          <p:cNvPr id="18" name="Retângulo Arredondado 17">
            <a:extLst>
              <a:ext uri="{FF2B5EF4-FFF2-40B4-BE49-F238E27FC236}">
                <a16:creationId xmlns:a16="http://schemas.microsoft.com/office/drawing/2014/main" id="{4B1D2F57-E551-B6EC-82A4-F4542F8CF274}"/>
              </a:ext>
            </a:extLst>
          </p:cNvPr>
          <p:cNvSpPr/>
          <p:nvPr/>
        </p:nvSpPr>
        <p:spPr>
          <a:xfrm>
            <a:off x="-3659677" y="2261854"/>
            <a:ext cx="2294832" cy="887413"/>
          </a:xfrm>
          <a:prstGeom prst="roundRect">
            <a:avLst/>
          </a:prstGeom>
          <a:solidFill>
            <a:schemeClr val="accent1">
              <a:alpha val="8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Objeto</a:t>
            </a:r>
          </a:p>
        </p:txBody>
      </p:sp>
      <p:sp>
        <p:nvSpPr>
          <p:cNvPr id="19" name="Retângulo Arredondado 18">
            <a:extLst>
              <a:ext uri="{FF2B5EF4-FFF2-40B4-BE49-F238E27FC236}">
                <a16:creationId xmlns:a16="http://schemas.microsoft.com/office/drawing/2014/main" id="{06FF81FD-B227-7FE7-E2B2-B42C8396B387}"/>
              </a:ext>
            </a:extLst>
          </p:cNvPr>
          <p:cNvSpPr/>
          <p:nvPr/>
        </p:nvSpPr>
        <p:spPr>
          <a:xfrm>
            <a:off x="16255910" y="724360"/>
            <a:ext cx="2294832" cy="928688"/>
          </a:xfrm>
          <a:prstGeom prst="roundRect">
            <a:avLst/>
          </a:prstGeom>
          <a:solidFill>
            <a:schemeClr val="accent1">
              <a:alpha val="8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/>
              <a:t>Singleton</a:t>
            </a:r>
            <a:r>
              <a:rPr lang="pt-BR" dirty="0"/>
              <a:t> </a:t>
            </a:r>
            <a:r>
              <a:rPr lang="pt-BR" dirty="0" err="1"/>
              <a:t>Class</a:t>
            </a:r>
            <a:endParaRPr lang="pt-BR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A8CE322D-DB92-6B72-87AF-47379CC4F78E}"/>
              </a:ext>
            </a:extLst>
          </p:cNvPr>
          <p:cNvSpPr txBox="1"/>
          <p:nvPr/>
        </p:nvSpPr>
        <p:spPr>
          <a:xfrm>
            <a:off x="303905" y="3100979"/>
            <a:ext cx="309627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000" dirty="0">
                <a:solidFill>
                  <a:schemeClr val="bg1"/>
                </a:solidFill>
              </a:rPr>
              <a:t>Aplicabilidade</a:t>
            </a:r>
          </a:p>
        </p:txBody>
      </p:sp>
    </p:spTree>
    <p:extLst>
      <p:ext uri="{BB962C8B-B14F-4D97-AF65-F5344CB8AC3E}">
        <p14:creationId xmlns:p14="http://schemas.microsoft.com/office/powerpoint/2010/main" val="369575075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Modelo 3D 4" descr="Terra">
                <a:extLst>
                  <a:ext uri="{FF2B5EF4-FFF2-40B4-BE49-F238E27FC236}">
                    <a16:creationId xmlns:a16="http://schemas.microsoft.com/office/drawing/2014/main" id="{4CF30A3F-8D65-9C45-7C24-48C854C87EDA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622456" y="-4382596"/>
              <a:ext cx="8723910" cy="8723910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8723910" cy="8723910"/>
                    </a:xfrm>
                    <a:prstGeom prst="rect">
                      <a:avLst/>
                    </a:prstGeom>
                  </am3d:spPr>
                  <am3d:camera>
                    <am3d:pos x="0" y="0" z="814692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00000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996508" ay="-1719822" az="-488573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575891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Modelo 3D 4" descr="Terra">
                <a:extLst>
                  <a:ext uri="{FF2B5EF4-FFF2-40B4-BE49-F238E27FC236}">
                    <a16:creationId xmlns:a16="http://schemas.microsoft.com/office/drawing/2014/main" id="{4CF30A3F-8D65-9C45-7C24-48C854C87ED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622456" y="-4382596"/>
                <a:ext cx="8723910" cy="872391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Picture 2" descr="Pró-Reitoria de Extensão e Cultura | Universidade Estadual do Centro-Oeste">
            <a:extLst>
              <a:ext uri="{FF2B5EF4-FFF2-40B4-BE49-F238E27FC236}">
                <a16:creationId xmlns:a16="http://schemas.microsoft.com/office/drawing/2014/main" id="{2BCD1CB5-C622-273E-1F48-B028788EF5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2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905" y="117475"/>
            <a:ext cx="1292697" cy="1160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Espaço Reservado para Conteúdo 6">
            <a:extLst>
              <a:ext uri="{FF2B5EF4-FFF2-40B4-BE49-F238E27FC236}">
                <a16:creationId xmlns:a16="http://schemas.microsoft.com/office/drawing/2014/main" id="{C88235D9-CAD4-0F6D-ABF2-07E25657C5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225" y="4179439"/>
            <a:ext cx="10515600" cy="2039145"/>
          </a:xfrm>
        </p:spPr>
        <p:txBody>
          <a:bodyPr>
            <a:noAutofit/>
          </a:bodyPr>
          <a:lstStyle/>
          <a:p>
            <a:pPr algn="l">
              <a:buFont typeface="+mj-lt"/>
              <a:buAutoNum type="arabicPeriod"/>
            </a:pPr>
            <a:r>
              <a:rPr lang="pt-BR" b="0" i="0" dirty="0">
                <a:solidFill>
                  <a:srgbClr val="D1D5DB"/>
                </a:solidFill>
                <a:effectLst/>
                <a:latin typeface="Söhne"/>
              </a:rPr>
              <a:t>Gerenciamento de configurações globais.</a:t>
            </a:r>
          </a:p>
          <a:p>
            <a:pPr algn="l">
              <a:buFont typeface="+mj-lt"/>
              <a:buAutoNum type="arabicPeriod"/>
            </a:pPr>
            <a:r>
              <a:rPr lang="pt-BR" b="0" i="0" dirty="0">
                <a:solidFill>
                  <a:srgbClr val="D1D5DB"/>
                </a:solidFill>
                <a:effectLst/>
                <a:latin typeface="Söhne"/>
              </a:rPr>
              <a:t>Criação de uma única instância de gerenciadores de conexão de banco de dados.</a:t>
            </a:r>
          </a:p>
          <a:p>
            <a:pPr algn="l">
              <a:buFont typeface="+mj-lt"/>
              <a:buAutoNum type="arabicPeriod"/>
            </a:pPr>
            <a:r>
              <a:rPr lang="pt-BR" b="0" i="0" dirty="0">
                <a:solidFill>
                  <a:srgbClr val="D1D5DB"/>
                </a:solidFill>
                <a:effectLst/>
                <a:latin typeface="Söhne"/>
              </a:rPr>
              <a:t>Implementação de gerenciadores de caches para otimização de acesso a dados.</a:t>
            </a:r>
          </a:p>
        </p:txBody>
      </p:sp>
      <p:sp>
        <p:nvSpPr>
          <p:cNvPr id="10" name="Retângulo Arredondado 9">
            <a:extLst>
              <a:ext uri="{FF2B5EF4-FFF2-40B4-BE49-F238E27FC236}">
                <a16:creationId xmlns:a16="http://schemas.microsoft.com/office/drawing/2014/main" id="{6838A690-74C9-476C-AF59-3A32F845E848}"/>
              </a:ext>
            </a:extLst>
          </p:cNvPr>
          <p:cNvSpPr/>
          <p:nvPr/>
        </p:nvSpPr>
        <p:spPr>
          <a:xfrm>
            <a:off x="561156" y="10418664"/>
            <a:ext cx="2294832" cy="2362895"/>
          </a:xfrm>
          <a:prstGeom prst="roundRect">
            <a:avLst/>
          </a:prstGeom>
          <a:solidFill>
            <a:schemeClr val="accent6">
              <a:lumMod val="75000"/>
              <a:alpha val="8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" name="Retângulo Arredondado 10">
            <a:extLst>
              <a:ext uri="{FF2B5EF4-FFF2-40B4-BE49-F238E27FC236}">
                <a16:creationId xmlns:a16="http://schemas.microsoft.com/office/drawing/2014/main" id="{3F6F1E03-0DE2-CC1B-8AB8-8DA62D1A39A4}"/>
              </a:ext>
            </a:extLst>
          </p:cNvPr>
          <p:cNvSpPr/>
          <p:nvPr/>
        </p:nvSpPr>
        <p:spPr>
          <a:xfrm>
            <a:off x="747302" y="11742638"/>
            <a:ext cx="1922539" cy="677863"/>
          </a:xfrm>
          <a:prstGeom prst="roundRect">
            <a:avLst/>
          </a:prstGeom>
          <a:solidFill>
            <a:schemeClr val="accent1">
              <a:alpha val="8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Objeto</a:t>
            </a:r>
          </a:p>
        </p:txBody>
      </p:sp>
      <p:sp>
        <p:nvSpPr>
          <p:cNvPr id="12" name="Retângulo Arredondado 11">
            <a:extLst>
              <a:ext uri="{FF2B5EF4-FFF2-40B4-BE49-F238E27FC236}">
                <a16:creationId xmlns:a16="http://schemas.microsoft.com/office/drawing/2014/main" id="{8569807C-D6DB-66F4-92A8-1F1A6709CADD}"/>
              </a:ext>
            </a:extLst>
          </p:cNvPr>
          <p:cNvSpPr/>
          <p:nvPr/>
        </p:nvSpPr>
        <p:spPr>
          <a:xfrm>
            <a:off x="3528193" y="10418664"/>
            <a:ext cx="2294832" cy="2362895"/>
          </a:xfrm>
          <a:prstGeom prst="roundRect">
            <a:avLst/>
          </a:prstGeom>
          <a:solidFill>
            <a:schemeClr val="accent4">
              <a:lumMod val="75000"/>
              <a:alpha val="8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Retângulo Arredondado 12">
            <a:extLst>
              <a:ext uri="{FF2B5EF4-FFF2-40B4-BE49-F238E27FC236}">
                <a16:creationId xmlns:a16="http://schemas.microsoft.com/office/drawing/2014/main" id="{AB5B3F22-33EE-2859-F7BE-53C0C51FFA4A}"/>
              </a:ext>
            </a:extLst>
          </p:cNvPr>
          <p:cNvSpPr/>
          <p:nvPr/>
        </p:nvSpPr>
        <p:spPr>
          <a:xfrm>
            <a:off x="3714339" y="11742638"/>
            <a:ext cx="1922539" cy="677863"/>
          </a:xfrm>
          <a:prstGeom prst="roundRect">
            <a:avLst/>
          </a:prstGeom>
          <a:solidFill>
            <a:schemeClr val="accent1">
              <a:alpha val="8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Objeto</a:t>
            </a:r>
          </a:p>
        </p:txBody>
      </p:sp>
      <p:sp>
        <p:nvSpPr>
          <p:cNvPr id="14" name="Retângulo Arredondado 13">
            <a:extLst>
              <a:ext uri="{FF2B5EF4-FFF2-40B4-BE49-F238E27FC236}">
                <a16:creationId xmlns:a16="http://schemas.microsoft.com/office/drawing/2014/main" id="{E43E4E7C-BE44-9EDC-8E36-1E1AC1071AE5}"/>
              </a:ext>
            </a:extLst>
          </p:cNvPr>
          <p:cNvSpPr/>
          <p:nvPr/>
        </p:nvSpPr>
        <p:spPr>
          <a:xfrm>
            <a:off x="6495230" y="10418664"/>
            <a:ext cx="2294832" cy="2362895"/>
          </a:xfrm>
          <a:prstGeom prst="roundRect">
            <a:avLst/>
          </a:prstGeom>
          <a:solidFill>
            <a:schemeClr val="accent2">
              <a:lumMod val="75000"/>
              <a:alpha val="8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5" name="Retângulo Arredondado 14">
            <a:extLst>
              <a:ext uri="{FF2B5EF4-FFF2-40B4-BE49-F238E27FC236}">
                <a16:creationId xmlns:a16="http://schemas.microsoft.com/office/drawing/2014/main" id="{05FE015E-A9AF-53E5-8E65-04C53E0037A9}"/>
              </a:ext>
            </a:extLst>
          </p:cNvPr>
          <p:cNvSpPr/>
          <p:nvPr/>
        </p:nvSpPr>
        <p:spPr>
          <a:xfrm>
            <a:off x="6681376" y="11742638"/>
            <a:ext cx="1922539" cy="677863"/>
          </a:xfrm>
          <a:prstGeom prst="roundRect">
            <a:avLst/>
          </a:prstGeom>
          <a:solidFill>
            <a:schemeClr val="accent1">
              <a:alpha val="8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Objeto</a:t>
            </a:r>
          </a:p>
        </p:txBody>
      </p:sp>
      <p:sp>
        <p:nvSpPr>
          <p:cNvPr id="16" name="Retângulo Arredondado 15">
            <a:extLst>
              <a:ext uri="{FF2B5EF4-FFF2-40B4-BE49-F238E27FC236}">
                <a16:creationId xmlns:a16="http://schemas.microsoft.com/office/drawing/2014/main" id="{9B1D5343-4B28-A483-495F-E97C907EF8F1}"/>
              </a:ext>
            </a:extLst>
          </p:cNvPr>
          <p:cNvSpPr/>
          <p:nvPr/>
        </p:nvSpPr>
        <p:spPr>
          <a:xfrm>
            <a:off x="9462267" y="10418664"/>
            <a:ext cx="2294832" cy="2362895"/>
          </a:xfrm>
          <a:prstGeom prst="roundRect">
            <a:avLst/>
          </a:prstGeom>
          <a:solidFill>
            <a:srgbClr val="7030A0">
              <a:alpha val="81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7" name="Retângulo Arredondado 16">
            <a:extLst>
              <a:ext uri="{FF2B5EF4-FFF2-40B4-BE49-F238E27FC236}">
                <a16:creationId xmlns:a16="http://schemas.microsoft.com/office/drawing/2014/main" id="{A755A42A-43E7-B46B-81C6-832C2B3E5327}"/>
              </a:ext>
            </a:extLst>
          </p:cNvPr>
          <p:cNvSpPr/>
          <p:nvPr/>
        </p:nvSpPr>
        <p:spPr>
          <a:xfrm>
            <a:off x="9648413" y="11742638"/>
            <a:ext cx="1922539" cy="677863"/>
          </a:xfrm>
          <a:prstGeom prst="roundRect">
            <a:avLst/>
          </a:prstGeom>
          <a:solidFill>
            <a:schemeClr val="accent1">
              <a:alpha val="8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Objeto</a:t>
            </a:r>
          </a:p>
        </p:txBody>
      </p:sp>
      <p:sp>
        <p:nvSpPr>
          <p:cNvPr id="18" name="Retângulo Arredondado 17">
            <a:extLst>
              <a:ext uri="{FF2B5EF4-FFF2-40B4-BE49-F238E27FC236}">
                <a16:creationId xmlns:a16="http://schemas.microsoft.com/office/drawing/2014/main" id="{4B1D2F57-E551-B6EC-82A4-F4542F8CF274}"/>
              </a:ext>
            </a:extLst>
          </p:cNvPr>
          <p:cNvSpPr/>
          <p:nvPr/>
        </p:nvSpPr>
        <p:spPr>
          <a:xfrm>
            <a:off x="-3659677" y="2261854"/>
            <a:ext cx="2294832" cy="887413"/>
          </a:xfrm>
          <a:prstGeom prst="roundRect">
            <a:avLst/>
          </a:prstGeom>
          <a:solidFill>
            <a:schemeClr val="accent1">
              <a:alpha val="8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Objeto</a:t>
            </a:r>
          </a:p>
        </p:txBody>
      </p:sp>
      <p:sp>
        <p:nvSpPr>
          <p:cNvPr id="19" name="Retângulo Arredondado 18">
            <a:extLst>
              <a:ext uri="{FF2B5EF4-FFF2-40B4-BE49-F238E27FC236}">
                <a16:creationId xmlns:a16="http://schemas.microsoft.com/office/drawing/2014/main" id="{06FF81FD-B227-7FE7-E2B2-B42C8396B387}"/>
              </a:ext>
            </a:extLst>
          </p:cNvPr>
          <p:cNvSpPr/>
          <p:nvPr/>
        </p:nvSpPr>
        <p:spPr>
          <a:xfrm>
            <a:off x="16255910" y="724360"/>
            <a:ext cx="2294832" cy="928688"/>
          </a:xfrm>
          <a:prstGeom prst="roundRect">
            <a:avLst/>
          </a:prstGeom>
          <a:solidFill>
            <a:schemeClr val="accent1">
              <a:alpha val="8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/>
              <a:t>Singleton</a:t>
            </a:r>
            <a:r>
              <a:rPr lang="pt-BR" dirty="0"/>
              <a:t> </a:t>
            </a:r>
            <a:r>
              <a:rPr lang="pt-BR" dirty="0" err="1"/>
              <a:t>Class</a:t>
            </a:r>
            <a:endParaRPr lang="pt-BR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A8CE322D-DB92-6B72-87AF-47379CC4F78E}"/>
              </a:ext>
            </a:extLst>
          </p:cNvPr>
          <p:cNvSpPr txBox="1"/>
          <p:nvPr/>
        </p:nvSpPr>
        <p:spPr>
          <a:xfrm>
            <a:off x="303905" y="3100979"/>
            <a:ext cx="309627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000" dirty="0">
                <a:solidFill>
                  <a:schemeClr val="bg1"/>
                </a:solidFill>
              </a:rPr>
              <a:t>Aplicabilidade</a:t>
            </a:r>
          </a:p>
        </p:txBody>
      </p:sp>
    </p:spTree>
    <p:extLst>
      <p:ext uri="{BB962C8B-B14F-4D97-AF65-F5344CB8AC3E}">
        <p14:creationId xmlns:p14="http://schemas.microsoft.com/office/powerpoint/2010/main" val="183216858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Modelo 3D 4" descr="Terra">
                <a:extLst>
                  <a:ext uri="{FF2B5EF4-FFF2-40B4-BE49-F238E27FC236}">
                    <a16:creationId xmlns:a16="http://schemas.microsoft.com/office/drawing/2014/main" id="{4CF30A3F-8D65-9C45-7C24-48C854C87ED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59888640"/>
                  </p:ext>
                </p:extLst>
              </p:nvPr>
            </p:nvGraphicFramePr>
            <p:xfrm>
              <a:off x="6972299" y="-932955"/>
              <a:ext cx="8723911" cy="8723910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8723911" cy="8723910"/>
                    </a:xfrm>
                    <a:prstGeom prst="rect">
                      <a:avLst/>
                    </a:prstGeom>
                  </am3d:spPr>
                  <am3d:camera>
                    <am3d:pos x="0" y="0" z="814692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00000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9307210" ay="-1159235" az="10276552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575891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Modelo 3D 4" descr="Terra">
                <a:extLst>
                  <a:ext uri="{FF2B5EF4-FFF2-40B4-BE49-F238E27FC236}">
                    <a16:creationId xmlns:a16="http://schemas.microsoft.com/office/drawing/2014/main" id="{4CF30A3F-8D65-9C45-7C24-48C854C87ED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972299" y="-932955"/>
                <a:ext cx="8723911" cy="872391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Picture 2" descr="Pró-Reitoria de Extensão e Cultura | Universidade Estadual do Centro-Oeste">
            <a:extLst>
              <a:ext uri="{FF2B5EF4-FFF2-40B4-BE49-F238E27FC236}">
                <a16:creationId xmlns:a16="http://schemas.microsoft.com/office/drawing/2014/main" id="{2BCD1CB5-C622-273E-1F48-B028788EF5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2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9651" y="245894"/>
            <a:ext cx="1292697" cy="1160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Espaço Reservado para Conteúdo 6">
            <a:extLst>
              <a:ext uri="{FF2B5EF4-FFF2-40B4-BE49-F238E27FC236}">
                <a16:creationId xmlns:a16="http://schemas.microsoft.com/office/drawing/2014/main" id="{C88235D9-CAD4-0F6D-ABF2-07E25657C5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3900" y="1566465"/>
            <a:ext cx="6248400" cy="3725070"/>
          </a:xfrm>
        </p:spPr>
        <p:txBody>
          <a:bodyPr>
            <a:normAutofit/>
          </a:bodyPr>
          <a:lstStyle/>
          <a:p>
            <a:pPr marL="0" indent="0" algn="r" fontAlgn="base">
              <a:buNone/>
            </a:pPr>
            <a:r>
              <a:rPr lang="pt-BR" b="0" i="0" dirty="0">
                <a:solidFill>
                  <a:srgbClr val="D1D5DB"/>
                </a:solidFill>
                <a:effectLst/>
                <a:latin typeface="Söhne"/>
              </a:rPr>
              <a:t>Imagine que um usuário tem contas em dois bancos. Em determinado momento, ele faz o pagamento de um boleto pelo banco BTG. No final do dia, acaba esquecendo que já realizou esse pagamento e, por engano, decide fazer o pagamento do mesmo boleto novamente em outro banco (</a:t>
            </a:r>
            <a:r>
              <a:rPr lang="pt-BR" b="0" i="0" dirty="0" err="1">
                <a:solidFill>
                  <a:srgbClr val="D1D5DB"/>
                </a:solidFill>
                <a:effectLst/>
                <a:latin typeface="Söhne"/>
              </a:rPr>
              <a:t>Nubank</a:t>
            </a:r>
            <a:r>
              <a:rPr lang="pt-BR" b="0" i="0" dirty="0">
                <a:solidFill>
                  <a:srgbClr val="D1D5DB"/>
                </a:solidFill>
                <a:effectLst/>
                <a:latin typeface="Söhne"/>
              </a:rPr>
              <a:t>).</a:t>
            </a:r>
            <a:endParaRPr lang="pt-BR" dirty="0"/>
          </a:p>
        </p:txBody>
      </p:sp>
      <p:pic>
        <p:nvPicPr>
          <p:cNvPr id="5126" name="Picture 6" descr="BTG Pactual | São Paulo SP">
            <a:extLst>
              <a:ext uri="{FF2B5EF4-FFF2-40B4-BE49-F238E27FC236}">
                <a16:creationId xmlns:a16="http://schemas.microsoft.com/office/drawing/2014/main" id="{961680F2-42E9-65D2-365E-1D69D00195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179" y="148858"/>
            <a:ext cx="1354536" cy="1354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NuBank Logo (PNG e SVG) Download Vetorial Transparente">
            <a:extLst>
              <a:ext uri="{FF2B5EF4-FFF2-40B4-BE49-F238E27FC236}">
                <a16:creationId xmlns:a16="http://schemas.microsoft.com/office/drawing/2014/main" id="{D8CCDFF7-6957-1858-7E01-784E395106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9198" y="5214195"/>
            <a:ext cx="1333501" cy="1327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Agrupar 1">
            <a:extLst>
              <a:ext uri="{FF2B5EF4-FFF2-40B4-BE49-F238E27FC236}">
                <a16:creationId xmlns:a16="http://schemas.microsoft.com/office/drawing/2014/main" id="{0B11834F-4A46-741C-7CAD-8E87B113AD19}"/>
              </a:ext>
            </a:extLst>
          </p:cNvPr>
          <p:cNvGrpSpPr/>
          <p:nvPr/>
        </p:nvGrpSpPr>
        <p:grpSpPr>
          <a:xfrm>
            <a:off x="-2924663" y="-1976303"/>
            <a:ext cx="3411416" cy="1043348"/>
            <a:chOff x="470139" y="1387370"/>
            <a:chExt cx="3411416" cy="1043348"/>
          </a:xfrm>
        </p:grpSpPr>
        <p:sp>
          <p:nvSpPr>
            <p:cNvPr id="3" name="Retângulo 2">
              <a:extLst>
                <a:ext uri="{FF2B5EF4-FFF2-40B4-BE49-F238E27FC236}">
                  <a16:creationId xmlns:a16="http://schemas.microsoft.com/office/drawing/2014/main" id="{876015BB-2011-D055-EC4A-308F1C3707D2}"/>
                </a:ext>
              </a:extLst>
            </p:cNvPr>
            <p:cNvSpPr/>
            <p:nvPr/>
          </p:nvSpPr>
          <p:spPr>
            <a:xfrm>
              <a:off x="470139" y="1387371"/>
              <a:ext cx="3411416" cy="104334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6" name="Conector Reto 5">
              <a:extLst>
                <a:ext uri="{FF2B5EF4-FFF2-40B4-BE49-F238E27FC236}">
                  <a16:creationId xmlns:a16="http://schemas.microsoft.com/office/drawing/2014/main" id="{A6E9D2FB-8907-6EC3-6BEC-11BC8AB2470A}"/>
                </a:ext>
              </a:extLst>
            </p:cNvPr>
            <p:cNvCxnSpPr>
              <a:cxnSpLocks/>
            </p:cNvCxnSpPr>
            <p:nvPr/>
          </p:nvCxnSpPr>
          <p:spPr>
            <a:xfrm>
              <a:off x="470139" y="1844570"/>
              <a:ext cx="3411416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CaixaDeTexto 7">
              <a:extLst>
                <a:ext uri="{FF2B5EF4-FFF2-40B4-BE49-F238E27FC236}">
                  <a16:creationId xmlns:a16="http://schemas.microsoft.com/office/drawing/2014/main" id="{509A5A5E-C4E9-B5F9-4D4E-186D635820F5}"/>
                </a:ext>
              </a:extLst>
            </p:cNvPr>
            <p:cNvSpPr txBox="1"/>
            <p:nvPr/>
          </p:nvSpPr>
          <p:spPr>
            <a:xfrm>
              <a:off x="470139" y="1387370"/>
              <a:ext cx="34114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 err="1"/>
                <a:t>IPaymentNu</a:t>
              </a:r>
              <a:r>
                <a:rPr lang="pt-BR" dirty="0"/>
                <a:t> </a:t>
              </a:r>
            </a:p>
          </p:txBody>
        </p:sp>
        <p:sp>
          <p:nvSpPr>
            <p:cNvPr id="9" name="CaixaDeTexto 8">
              <a:extLst>
                <a:ext uri="{FF2B5EF4-FFF2-40B4-BE49-F238E27FC236}">
                  <a16:creationId xmlns:a16="http://schemas.microsoft.com/office/drawing/2014/main" id="{952AD57B-45C1-C4E9-4173-DF25EE5CECC1}"/>
                </a:ext>
              </a:extLst>
            </p:cNvPr>
            <p:cNvSpPr txBox="1"/>
            <p:nvPr/>
          </p:nvSpPr>
          <p:spPr>
            <a:xfrm>
              <a:off x="470139" y="1932439"/>
              <a:ext cx="34114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ctr">
                <a:buFontTx/>
                <a:buChar char="-"/>
              </a:pPr>
              <a:r>
                <a:rPr lang="pt-BR" b="0" i="0" dirty="0" err="1">
                  <a:effectLst/>
                  <a:latin typeface="Söhne Mono"/>
                </a:rPr>
                <a:t>instance</a:t>
              </a:r>
              <a:r>
                <a:rPr lang="pt-BR" b="0" i="0" dirty="0">
                  <a:effectLst/>
                  <a:latin typeface="Söhne Mono"/>
                </a:rPr>
                <a:t>: </a:t>
              </a:r>
              <a:r>
                <a:rPr lang="pt-BR" b="0" i="0" dirty="0" err="1">
                  <a:effectLst/>
                  <a:latin typeface="Söhne Mono"/>
                </a:rPr>
                <a:t>Singleton</a:t>
              </a:r>
              <a:endParaRPr lang="pt-BR" dirty="0">
                <a:latin typeface="Söhne Mono"/>
              </a:endParaRPr>
            </a:p>
          </p:txBody>
        </p:sp>
      </p:grp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D8F42576-5B42-27CF-6AB8-9CDC741950F5}"/>
              </a:ext>
            </a:extLst>
          </p:cNvPr>
          <p:cNvGrpSpPr/>
          <p:nvPr/>
        </p:nvGrpSpPr>
        <p:grpSpPr>
          <a:xfrm>
            <a:off x="-3193237" y="7455550"/>
            <a:ext cx="3411416" cy="1689677"/>
            <a:chOff x="470139" y="2806398"/>
            <a:chExt cx="3411416" cy="1689677"/>
          </a:xfrm>
        </p:grpSpPr>
        <p:grpSp>
          <p:nvGrpSpPr>
            <p:cNvPr id="11" name="Agrupar 10">
              <a:extLst>
                <a:ext uri="{FF2B5EF4-FFF2-40B4-BE49-F238E27FC236}">
                  <a16:creationId xmlns:a16="http://schemas.microsoft.com/office/drawing/2014/main" id="{3A7EFD27-4619-34F4-1706-C21913B9D063}"/>
                </a:ext>
              </a:extLst>
            </p:cNvPr>
            <p:cNvGrpSpPr/>
            <p:nvPr/>
          </p:nvGrpSpPr>
          <p:grpSpPr>
            <a:xfrm>
              <a:off x="470139" y="2806398"/>
              <a:ext cx="3411416" cy="1500547"/>
              <a:chOff x="470139" y="2806398"/>
              <a:chExt cx="3411416" cy="1500547"/>
            </a:xfrm>
          </p:grpSpPr>
          <p:sp>
            <p:nvSpPr>
              <p:cNvPr id="13" name="Retângulo 12">
                <a:extLst>
                  <a:ext uri="{FF2B5EF4-FFF2-40B4-BE49-F238E27FC236}">
                    <a16:creationId xmlns:a16="http://schemas.microsoft.com/office/drawing/2014/main" id="{5484BD77-9E23-FCA8-D042-349B0033117A}"/>
                  </a:ext>
                </a:extLst>
              </p:cNvPr>
              <p:cNvSpPr/>
              <p:nvPr/>
            </p:nvSpPr>
            <p:spPr>
              <a:xfrm>
                <a:off x="470139" y="2806399"/>
                <a:ext cx="3411416" cy="150054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cxnSp>
            <p:nvCxnSpPr>
              <p:cNvPr id="14" name="Conector Reto 13">
                <a:extLst>
                  <a:ext uri="{FF2B5EF4-FFF2-40B4-BE49-F238E27FC236}">
                    <a16:creationId xmlns:a16="http://schemas.microsoft.com/office/drawing/2014/main" id="{39D372DC-C674-9A03-A342-A7B94A5851D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0139" y="3263598"/>
                <a:ext cx="3411416" cy="0"/>
              </a:xfrm>
              <a:prstGeom prst="line">
                <a:avLst/>
              </a:prstGeom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3B06F920-5355-0882-5824-2ED20225B150}"/>
                  </a:ext>
                </a:extLst>
              </p:cNvPr>
              <p:cNvSpPr txBox="1"/>
              <p:nvPr/>
            </p:nvSpPr>
            <p:spPr>
              <a:xfrm>
                <a:off x="470139" y="2806398"/>
                <a:ext cx="341141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dirty="0" err="1"/>
                  <a:t>PayNuBank</a:t>
                </a:r>
                <a:r>
                  <a:rPr lang="pt-BR" dirty="0"/>
                  <a:t> </a:t>
                </a:r>
              </a:p>
            </p:txBody>
          </p:sp>
          <p:sp>
            <p:nvSpPr>
              <p:cNvPr id="16" name="CaixaDeTexto 15">
                <a:extLst>
                  <a:ext uri="{FF2B5EF4-FFF2-40B4-BE49-F238E27FC236}">
                    <a16:creationId xmlns:a16="http://schemas.microsoft.com/office/drawing/2014/main" id="{952E5EE5-B8AE-3DEB-1B0E-2BE1C0860DAF}"/>
                  </a:ext>
                </a:extLst>
              </p:cNvPr>
              <p:cNvSpPr txBox="1"/>
              <p:nvPr/>
            </p:nvSpPr>
            <p:spPr>
              <a:xfrm>
                <a:off x="470139" y="3308823"/>
                <a:ext cx="341141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ctr">
                  <a:buFontTx/>
                  <a:buChar char="-"/>
                </a:pPr>
                <a:r>
                  <a:rPr lang="pt-BR" b="0" i="0" dirty="0">
                    <a:effectLst/>
                    <a:latin typeface="Söhne Mono"/>
                  </a:rPr>
                  <a:t>instance1: Boleto</a:t>
                </a:r>
                <a:endParaRPr lang="pt-BR" dirty="0">
                  <a:latin typeface="Söhne Mono"/>
                </a:endParaRPr>
              </a:p>
            </p:txBody>
          </p:sp>
          <p:cxnSp>
            <p:nvCxnSpPr>
              <p:cNvPr id="17" name="Conector Reto 16">
                <a:extLst>
                  <a:ext uri="{FF2B5EF4-FFF2-40B4-BE49-F238E27FC236}">
                    <a16:creationId xmlns:a16="http://schemas.microsoft.com/office/drawing/2014/main" id="{B2C00691-92B9-26E2-2F0B-C4AFF89FC05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0139" y="3720799"/>
                <a:ext cx="3411416" cy="0"/>
              </a:xfrm>
              <a:prstGeom prst="line">
                <a:avLst/>
              </a:prstGeom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CaixaDeTexto 11">
              <a:extLst>
                <a:ext uri="{FF2B5EF4-FFF2-40B4-BE49-F238E27FC236}">
                  <a16:creationId xmlns:a16="http://schemas.microsoft.com/office/drawing/2014/main" id="{B9C445A9-D94E-5AF9-D2E3-863ED2243D43}"/>
                </a:ext>
              </a:extLst>
            </p:cNvPr>
            <p:cNvSpPr txBox="1"/>
            <p:nvPr/>
          </p:nvSpPr>
          <p:spPr>
            <a:xfrm>
              <a:off x="470139" y="3849744"/>
              <a:ext cx="341141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>
                  <a:latin typeface="Söhne Mono"/>
                </a:rPr>
                <a:t>+ contas() : </a:t>
              </a:r>
              <a:r>
                <a:rPr lang="pt-BR" dirty="0" err="1">
                  <a:latin typeface="Söhne Mono"/>
                </a:rPr>
                <a:t>void</a:t>
              </a:r>
              <a:endParaRPr lang="pt-BR" dirty="0">
                <a:latin typeface="Söhne Mono"/>
              </a:endParaRPr>
            </a:p>
            <a:p>
              <a:pPr algn="ctr"/>
              <a:endParaRPr lang="pt-BR" dirty="0">
                <a:latin typeface="Söhne Mono"/>
              </a:endParaRPr>
            </a:p>
          </p:txBody>
        </p:sp>
      </p:grpSp>
      <p:grpSp>
        <p:nvGrpSpPr>
          <p:cNvPr id="28" name="Agrupar 27">
            <a:extLst>
              <a:ext uri="{FF2B5EF4-FFF2-40B4-BE49-F238E27FC236}">
                <a16:creationId xmlns:a16="http://schemas.microsoft.com/office/drawing/2014/main" id="{14837E10-C6FB-6DB1-A033-DC00EBC3E54C}"/>
              </a:ext>
            </a:extLst>
          </p:cNvPr>
          <p:cNvGrpSpPr/>
          <p:nvPr/>
        </p:nvGrpSpPr>
        <p:grpSpPr>
          <a:xfrm>
            <a:off x="4591879" y="-2803528"/>
            <a:ext cx="3411416" cy="2177735"/>
            <a:chOff x="4390292" y="216384"/>
            <a:chExt cx="3411416" cy="2177735"/>
          </a:xfrm>
        </p:grpSpPr>
        <p:sp>
          <p:nvSpPr>
            <p:cNvPr id="29" name="Retângulo 28">
              <a:extLst>
                <a:ext uri="{FF2B5EF4-FFF2-40B4-BE49-F238E27FC236}">
                  <a16:creationId xmlns:a16="http://schemas.microsoft.com/office/drawing/2014/main" id="{F572FA8F-6717-F786-B1ED-7645F79923BE}"/>
                </a:ext>
              </a:extLst>
            </p:cNvPr>
            <p:cNvSpPr/>
            <p:nvPr/>
          </p:nvSpPr>
          <p:spPr>
            <a:xfrm>
              <a:off x="4390292" y="216384"/>
              <a:ext cx="3411416" cy="217773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cxnSp>
          <p:nvCxnSpPr>
            <p:cNvPr id="30" name="Conector Reto 29">
              <a:extLst>
                <a:ext uri="{FF2B5EF4-FFF2-40B4-BE49-F238E27FC236}">
                  <a16:creationId xmlns:a16="http://schemas.microsoft.com/office/drawing/2014/main" id="{408DD740-5447-969C-3052-5D1556BA3A95}"/>
                </a:ext>
              </a:extLst>
            </p:cNvPr>
            <p:cNvCxnSpPr>
              <a:cxnSpLocks/>
            </p:cNvCxnSpPr>
            <p:nvPr/>
          </p:nvCxnSpPr>
          <p:spPr>
            <a:xfrm>
              <a:off x="4390292" y="673584"/>
              <a:ext cx="3411416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CaixaDeTexto 30">
              <a:extLst>
                <a:ext uri="{FF2B5EF4-FFF2-40B4-BE49-F238E27FC236}">
                  <a16:creationId xmlns:a16="http://schemas.microsoft.com/office/drawing/2014/main" id="{BA08238C-D321-9069-DDE2-6B272946C84D}"/>
                </a:ext>
              </a:extLst>
            </p:cNvPr>
            <p:cNvSpPr txBox="1"/>
            <p:nvPr/>
          </p:nvSpPr>
          <p:spPr>
            <a:xfrm>
              <a:off x="4390292" y="216384"/>
              <a:ext cx="34114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Boleto </a:t>
              </a:r>
            </a:p>
          </p:txBody>
        </p:sp>
        <p:sp>
          <p:nvSpPr>
            <p:cNvPr id="32" name="CaixaDeTexto 31">
              <a:extLst>
                <a:ext uri="{FF2B5EF4-FFF2-40B4-BE49-F238E27FC236}">
                  <a16:creationId xmlns:a16="http://schemas.microsoft.com/office/drawing/2014/main" id="{47FA8638-1389-0AA0-58D3-D5584E499B42}"/>
                </a:ext>
              </a:extLst>
            </p:cNvPr>
            <p:cNvSpPr txBox="1"/>
            <p:nvPr/>
          </p:nvSpPr>
          <p:spPr>
            <a:xfrm>
              <a:off x="4390292" y="761453"/>
              <a:ext cx="341141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ctr">
                <a:buFontTx/>
                <a:buChar char="-"/>
              </a:pPr>
              <a:r>
                <a:rPr lang="pt-BR" b="0" i="0" dirty="0" err="1">
                  <a:effectLst/>
                  <a:latin typeface="Söhne Mono"/>
                </a:rPr>
                <a:t>instance</a:t>
              </a:r>
              <a:r>
                <a:rPr lang="pt-BR" b="0" i="0" dirty="0">
                  <a:effectLst/>
                  <a:latin typeface="Söhne Mono"/>
                </a:rPr>
                <a:t>: Boleto</a:t>
              </a:r>
              <a:endParaRPr lang="pt-BR" dirty="0">
                <a:latin typeface="Söhne Mono"/>
              </a:endParaRPr>
            </a:p>
            <a:p>
              <a:pPr marL="285750" indent="-285750" algn="ctr">
                <a:buFontTx/>
                <a:buChar char="-"/>
              </a:pPr>
              <a:r>
                <a:rPr lang="pt-BR" b="0" i="0" dirty="0">
                  <a:effectLst/>
                  <a:latin typeface="Söhne Mono"/>
                </a:rPr>
                <a:t> pago: </a:t>
              </a:r>
              <a:r>
                <a:rPr lang="pt-BR" b="0" i="0" dirty="0" err="1">
                  <a:effectLst/>
                  <a:latin typeface="Söhne Mono"/>
                </a:rPr>
                <a:t>boolean</a:t>
              </a:r>
              <a:r>
                <a:rPr lang="pt-BR" b="0" i="0" dirty="0">
                  <a:effectLst/>
                  <a:latin typeface="Söhne Mono"/>
                </a:rPr>
                <a:t> </a:t>
              </a:r>
              <a:endParaRPr lang="pt-BR" dirty="0"/>
            </a:p>
          </p:txBody>
        </p:sp>
        <p:cxnSp>
          <p:nvCxnSpPr>
            <p:cNvPr id="33" name="Conector Reto 32">
              <a:extLst>
                <a:ext uri="{FF2B5EF4-FFF2-40B4-BE49-F238E27FC236}">
                  <a16:creationId xmlns:a16="http://schemas.microsoft.com/office/drawing/2014/main" id="{7FA73CB0-C4B4-3C04-CF14-25989DB87E53}"/>
                </a:ext>
              </a:extLst>
            </p:cNvPr>
            <p:cNvCxnSpPr>
              <a:cxnSpLocks/>
            </p:cNvCxnSpPr>
            <p:nvPr/>
          </p:nvCxnSpPr>
          <p:spPr>
            <a:xfrm>
              <a:off x="4390292" y="1470789"/>
              <a:ext cx="3411416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CaixaDeTexto 33">
              <a:extLst>
                <a:ext uri="{FF2B5EF4-FFF2-40B4-BE49-F238E27FC236}">
                  <a16:creationId xmlns:a16="http://schemas.microsoft.com/office/drawing/2014/main" id="{7F4FCA3C-CE7A-A6D8-C811-1E11616F821D}"/>
                </a:ext>
              </a:extLst>
            </p:cNvPr>
            <p:cNvSpPr txBox="1"/>
            <p:nvPr/>
          </p:nvSpPr>
          <p:spPr>
            <a:xfrm>
              <a:off x="4390292" y="1470789"/>
              <a:ext cx="341141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b="0" i="0" dirty="0">
                  <a:effectLst/>
                  <a:latin typeface="Söhne Mono"/>
                </a:rPr>
                <a:t>+ </a:t>
              </a:r>
              <a:r>
                <a:rPr lang="pt-BR" b="0" i="0" dirty="0" err="1">
                  <a:effectLst/>
                  <a:latin typeface="Söhne Mono"/>
                </a:rPr>
                <a:t>constructor</a:t>
              </a:r>
              <a:r>
                <a:rPr lang="pt-BR" b="0" i="0" dirty="0">
                  <a:effectLst/>
                  <a:latin typeface="Söhne Mono"/>
                </a:rPr>
                <a:t>() [</a:t>
              </a:r>
              <a:r>
                <a:rPr lang="pt-BR" b="0" i="0" dirty="0" err="1">
                  <a:effectLst/>
                  <a:latin typeface="Söhne Mono"/>
                </a:rPr>
                <a:t>private</a:t>
              </a:r>
              <a:r>
                <a:rPr lang="pt-BR" b="0" i="0" dirty="0">
                  <a:effectLst/>
                  <a:latin typeface="Söhne Mono"/>
                </a:rPr>
                <a:t>] </a:t>
              </a:r>
            </a:p>
            <a:p>
              <a:r>
                <a:rPr lang="pt-BR" b="0" i="0" dirty="0">
                  <a:effectLst/>
                  <a:latin typeface="Söhne Mono"/>
                </a:rPr>
                <a:t>+ </a:t>
              </a:r>
              <a:r>
                <a:rPr lang="pt-BR" b="0" i="0" dirty="0" err="1">
                  <a:effectLst/>
                  <a:latin typeface="Söhne Mono"/>
                </a:rPr>
                <a:t>getInstance</a:t>
              </a:r>
              <a:r>
                <a:rPr lang="pt-BR" b="0" i="0" dirty="0">
                  <a:effectLst/>
                  <a:latin typeface="Söhne Mono"/>
                </a:rPr>
                <a:t>(): </a:t>
              </a:r>
              <a:r>
                <a:rPr lang="pt-BR" b="0" i="0" dirty="0" err="1">
                  <a:effectLst/>
                  <a:latin typeface="Söhne Mono"/>
                </a:rPr>
                <a:t>Singleton</a:t>
              </a:r>
              <a:r>
                <a:rPr lang="pt-BR" b="0" i="0" dirty="0">
                  <a:effectLst/>
                  <a:latin typeface="Söhne Mono"/>
                </a:rPr>
                <a:t> [</a:t>
              </a:r>
              <a:r>
                <a:rPr lang="pt-BR" b="0" i="0" dirty="0" err="1">
                  <a:effectLst/>
                  <a:latin typeface="Söhne Mono"/>
                </a:rPr>
                <a:t>static</a:t>
              </a:r>
              <a:r>
                <a:rPr lang="pt-BR" b="0" i="0" dirty="0">
                  <a:effectLst/>
                  <a:latin typeface="Söhne Mono"/>
                </a:rPr>
                <a:t>]</a:t>
              </a:r>
            </a:p>
            <a:p>
              <a:r>
                <a:rPr lang="pt-BR" b="0" i="0" dirty="0">
                  <a:effectLst/>
                  <a:latin typeface="Söhne Mono"/>
                </a:rPr>
                <a:t>+ pagar(): </a:t>
              </a:r>
              <a:r>
                <a:rPr lang="pt-BR" b="0" i="0" dirty="0" err="1">
                  <a:effectLst/>
                  <a:latin typeface="Söhne Mono"/>
                </a:rPr>
                <a:t>void</a:t>
              </a:r>
              <a:r>
                <a:rPr lang="pt-BR" b="0" i="0" dirty="0">
                  <a:effectLst/>
                  <a:latin typeface="Söhne Mono"/>
                </a:rPr>
                <a:t> </a:t>
              </a:r>
              <a:endParaRPr lang="pt-BR" dirty="0"/>
            </a:p>
          </p:txBody>
        </p:sp>
      </p:grpSp>
      <p:grpSp>
        <p:nvGrpSpPr>
          <p:cNvPr id="35" name="Agrupar 34">
            <a:extLst>
              <a:ext uri="{FF2B5EF4-FFF2-40B4-BE49-F238E27FC236}">
                <a16:creationId xmlns:a16="http://schemas.microsoft.com/office/drawing/2014/main" id="{455303F7-B992-42EE-108A-EAE34815FAEE}"/>
              </a:ext>
            </a:extLst>
          </p:cNvPr>
          <p:cNvGrpSpPr/>
          <p:nvPr/>
        </p:nvGrpSpPr>
        <p:grpSpPr>
          <a:xfrm>
            <a:off x="4591879" y="7957975"/>
            <a:ext cx="3411416" cy="545068"/>
            <a:chOff x="8100647" y="5873283"/>
            <a:chExt cx="3411416" cy="545068"/>
          </a:xfrm>
        </p:grpSpPr>
        <p:sp>
          <p:nvSpPr>
            <p:cNvPr id="36" name="Retângulo 35">
              <a:extLst>
                <a:ext uri="{FF2B5EF4-FFF2-40B4-BE49-F238E27FC236}">
                  <a16:creationId xmlns:a16="http://schemas.microsoft.com/office/drawing/2014/main" id="{EB149938-A7FD-D7DF-1784-EE5F7A3D195B}"/>
                </a:ext>
              </a:extLst>
            </p:cNvPr>
            <p:cNvSpPr/>
            <p:nvPr/>
          </p:nvSpPr>
          <p:spPr>
            <a:xfrm>
              <a:off x="8100647" y="5873283"/>
              <a:ext cx="3411416" cy="54506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7" name="CaixaDeTexto 36">
              <a:extLst>
                <a:ext uri="{FF2B5EF4-FFF2-40B4-BE49-F238E27FC236}">
                  <a16:creationId xmlns:a16="http://schemas.microsoft.com/office/drawing/2014/main" id="{8C41364F-8F7B-C733-E155-329D66908813}"/>
                </a:ext>
              </a:extLst>
            </p:cNvPr>
            <p:cNvSpPr txBox="1"/>
            <p:nvPr/>
          </p:nvSpPr>
          <p:spPr>
            <a:xfrm>
              <a:off x="8100647" y="5980279"/>
              <a:ext cx="34114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Index </a:t>
              </a:r>
            </a:p>
          </p:txBody>
        </p:sp>
      </p:grpSp>
      <p:grpSp>
        <p:nvGrpSpPr>
          <p:cNvPr id="38" name="Agrupar 37">
            <a:extLst>
              <a:ext uri="{FF2B5EF4-FFF2-40B4-BE49-F238E27FC236}">
                <a16:creationId xmlns:a16="http://schemas.microsoft.com/office/drawing/2014/main" id="{919EE97F-E0C9-56CD-03CE-C67921FB0BDE}"/>
              </a:ext>
            </a:extLst>
          </p:cNvPr>
          <p:cNvGrpSpPr/>
          <p:nvPr/>
        </p:nvGrpSpPr>
        <p:grpSpPr>
          <a:xfrm>
            <a:off x="12108421" y="-2040777"/>
            <a:ext cx="3411416" cy="1043348"/>
            <a:chOff x="8110268" y="1387370"/>
            <a:chExt cx="3411416" cy="1043348"/>
          </a:xfrm>
        </p:grpSpPr>
        <p:sp>
          <p:nvSpPr>
            <p:cNvPr id="39" name="Retângulo 38">
              <a:extLst>
                <a:ext uri="{FF2B5EF4-FFF2-40B4-BE49-F238E27FC236}">
                  <a16:creationId xmlns:a16="http://schemas.microsoft.com/office/drawing/2014/main" id="{1046989E-1D25-E4AB-516B-FBB2E84F95AF}"/>
                </a:ext>
              </a:extLst>
            </p:cNvPr>
            <p:cNvSpPr/>
            <p:nvPr/>
          </p:nvSpPr>
          <p:spPr>
            <a:xfrm>
              <a:off x="8110268" y="1387371"/>
              <a:ext cx="3411416" cy="104334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40" name="Conector Reto 39">
              <a:extLst>
                <a:ext uri="{FF2B5EF4-FFF2-40B4-BE49-F238E27FC236}">
                  <a16:creationId xmlns:a16="http://schemas.microsoft.com/office/drawing/2014/main" id="{AA5847A7-C8DB-B1DA-BC98-402511CBEDFA}"/>
                </a:ext>
              </a:extLst>
            </p:cNvPr>
            <p:cNvCxnSpPr>
              <a:cxnSpLocks/>
            </p:cNvCxnSpPr>
            <p:nvPr/>
          </p:nvCxnSpPr>
          <p:spPr>
            <a:xfrm>
              <a:off x="8110268" y="1844570"/>
              <a:ext cx="3411416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CaixaDeTexto 40">
              <a:extLst>
                <a:ext uri="{FF2B5EF4-FFF2-40B4-BE49-F238E27FC236}">
                  <a16:creationId xmlns:a16="http://schemas.microsoft.com/office/drawing/2014/main" id="{1F704816-F161-141A-6639-927053BDCC39}"/>
                </a:ext>
              </a:extLst>
            </p:cNvPr>
            <p:cNvSpPr txBox="1"/>
            <p:nvPr/>
          </p:nvSpPr>
          <p:spPr>
            <a:xfrm>
              <a:off x="8110268" y="1387370"/>
              <a:ext cx="34114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 err="1"/>
                <a:t>IPaymentBtg</a:t>
              </a:r>
              <a:r>
                <a:rPr lang="pt-BR" dirty="0"/>
                <a:t> </a:t>
              </a:r>
            </a:p>
          </p:txBody>
        </p:sp>
        <p:sp>
          <p:nvSpPr>
            <p:cNvPr id="42" name="CaixaDeTexto 41">
              <a:extLst>
                <a:ext uri="{FF2B5EF4-FFF2-40B4-BE49-F238E27FC236}">
                  <a16:creationId xmlns:a16="http://schemas.microsoft.com/office/drawing/2014/main" id="{22EC0609-E504-EB20-3443-9196C7742E99}"/>
                </a:ext>
              </a:extLst>
            </p:cNvPr>
            <p:cNvSpPr txBox="1"/>
            <p:nvPr/>
          </p:nvSpPr>
          <p:spPr>
            <a:xfrm>
              <a:off x="8110268" y="1932439"/>
              <a:ext cx="34114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ctr">
                <a:buFontTx/>
                <a:buChar char="-"/>
              </a:pPr>
              <a:r>
                <a:rPr lang="pt-BR" b="0" i="0" dirty="0" err="1">
                  <a:effectLst/>
                  <a:latin typeface="Söhne Mono"/>
                </a:rPr>
                <a:t>instance</a:t>
              </a:r>
              <a:r>
                <a:rPr lang="pt-BR" b="0" i="0" dirty="0">
                  <a:effectLst/>
                  <a:latin typeface="Söhne Mono"/>
                </a:rPr>
                <a:t>: </a:t>
              </a:r>
              <a:r>
                <a:rPr lang="pt-BR" b="0" i="0" dirty="0" err="1">
                  <a:effectLst/>
                  <a:latin typeface="Söhne Mono"/>
                </a:rPr>
                <a:t>Singleton</a:t>
              </a:r>
              <a:endParaRPr lang="pt-BR" dirty="0">
                <a:latin typeface="Söhne Mono"/>
              </a:endParaRPr>
            </a:p>
          </p:txBody>
        </p:sp>
      </p:grpSp>
      <p:grpSp>
        <p:nvGrpSpPr>
          <p:cNvPr id="43" name="Agrupar 42">
            <a:extLst>
              <a:ext uri="{FF2B5EF4-FFF2-40B4-BE49-F238E27FC236}">
                <a16:creationId xmlns:a16="http://schemas.microsoft.com/office/drawing/2014/main" id="{0CB68F31-3BA3-55EF-3891-A9670E0F315B}"/>
              </a:ext>
            </a:extLst>
          </p:cNvPr>
          <p:cNvGrpSpPr/>
          <p:nvPr/>
        </p:nvGrpSpPr>
        <p:grpSpPr>
          <a:xfrm>
            <a:off x="11916574" y="7684606"/>
            <a:ext cx="3411416" cy="1689677"/>
            <a:chOff x="8110268" y="3123400"/>
            <a:chExt cx="3411416" cy="1689677"/>
          </a:xfrm>
        </p:grpSpPr>
        <p:sp>
          <p:nvSpPr>
            <p:cNvPr id="44" name="Retângulo 43">
              <a:extLst>
                <a:ext uri="{FF2B5EF4-FFF2-40B4-BE49-F238E27FC236}">
                  <a16:creationId xmlns:a16="http://schemas.microsoft.com/office/drawing/2014/main" id="{A97F6162-0C39-D051-CDFC-59ADDB9EF45B}"/>
                </a:ext>
              </a:extLst>
            </p:cNvPr>
            <p:cNvSpPr/>
            <p:nvPr/>
          </p:nvSpPr>
          <p:spPr>
            <a:xfrm>
              <a:off x="8110268" y="3123401"/>
              <a:ext cx="3411416" cy="150054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45" name="Conector Reto 44">
              <a:extLst>
                <a:ext uri="{FF2B5EF4-FFF2-40B4-BE49-F238E27FC236}">
                  <a16:creationId xmlns:a16="http://schemas.microsoft.com/office/drawing/2014/main" id="{69308E95-A26E-CAA3-A7C9-73A9A794AF78}"/>
                </a:ext>
              </a:extLst>
            </p:cNvPr>
            <p:cNvCxnSpPr>
              <a:cxnSpLocks/>
            </p:cNvCxnSpPr>
            <p:nvPr/>
          </p:nvCxnSpPr>
          <p:spPr>
            <a:xfrm>
              <a:off x="8110268" y="3580600"/>
              <a:ext cx="3411416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CaixaDeTexto 45">
              <a:extLst>
                <a:ext uri="{FF2B5EF4-FFF2-40B4-BE49-F238E27FC236}">
                  <a16:creationId xmlns:a16="http://schemas.microsoft.com/office/drawing/2014/main" id="{E100AFFD-7108-3026-163E-297FBAC5AB50}"/>
                </a:ext>
              </a:extLst>
            </p:cNvPr>
            <p:cNvSpPr txBox="1"/>
            <p:nvPr/>
          </p:nvSpPr>
          <p:spPr>
            <a:xfrm>
              <a:off x="8110268" y="3123400"/>
              <a:ext cx="34114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 err="1"/>
                <a:t>PayBtg</a:t>
              </a:r>
              <a:r>
                <a:rPr lang="pt-BR" dirty="0"/>
                <a:t> </a:t>
              </a:r>
            </a:p>
          </p:txBody>
        </p:sp>
        <p:sp>
          <p:nvSpPr>
            <p:cNvPr id="47" name="CaixaDeTexto 46">
              <a:extLst>
                <a:ext uri="{FF2B5EF4-FFF2-40B4-BE49-F238E27FC236}">
                  <a16:creationId xmlns:a16="http://schemas.microsoft.com/office/drawing/2014/main" id="{B7829FFB-3FCC-F8F6-7AEA-7A9765264BFE}"/>
                </a:ext>
              </a:extLst>
            </p:cNvPr>
            <p:cNvSpPr txBox="1"/>
            <p:nvPr/>
          </p:nvSpPr>
          <p:spPr>
            <a:xfrm>
              <a:off x="8110268" y="3625825"/>
              <a:ext cx="34114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ctr">
                <a:buFontTx/>
                <a:buChar char="-"/>
              </a:pPr>
              <a:r>
                <a:rPr lang="pt-BR" b="0" i="0" dirty="0">
                  <a:effectLst/>
                  <a:latin typeface="Söhne Mono"/>
                </a:rPr>
                <a:t>instance1: Boleto</a:t>
              </a:r>
              <a:endParaRPr lang="pt-BR" dirty="0">
                <a:latin typeface="Söhne Mono"/>
              </a:endParaRPr>
            </a:p>
          </p:txBody>
        </p:sp>
        <p:cxnSp>
          <p:nvCxnSpPr>
            <p:cNvPr id="48" name="Conector Reto 47">
              <a:extLst>
                <a:ext uri="{FF2B5EF4-FFF2-40B4-BE49-F238E27FC236}">
                  <a16:creationId xmlns:a16="http://schemas.microsoft.com/office/drawing/2014/main" id="{677915F7-F507-72C6-678C-89CB91EBCC23}"/>
                </a:ext>
              </a:extLst>
            </p:cNvPr>
            <p:cNvCxnSpPr>
              <a:cxnSpLocks/>
            </p:cNvCxnSpPr>
            <p:nvPr/>
          </p:nvCxnSpPr>
          <p:spPr>
            <a:xfrm>
              <a:off x="8110268" y="4037801"/>
              <a:ext cx="3411416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CaixaDeTexto 48">
              <a:extLst>
                <a:ext uri="{FF2B5EF4-FFF2-40B4-BE49-F238E27FC236}">
                  <a16:creationId xmlns:a16="http://schemas.microsoft.com/office/drawing/2014/main" id="{B31D7AA5-6195-C013-CECA-B1FDC3C010CA}"/>
                </a:ext>
              </a:extLst>
            </p:cNvPr>
            <p:cNvSpPr txBox="1"/>
            <p:nvPr/>
          </p:nvSpPr>
          <p:spPr>
            <a:xfrm>
              <a:off x="8110268" y="4166746"/>
              <a:ext cx="341141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>
                  <a:latin typeface="Söhne Mono"/>
                </a:rPr>
                <a:t>+ contas() : </a:t>
              </a:r>
              <a:r>
                <a:rPr lang="pt-BR" dirty="0" err="1">
                  <a:latin typeface="Söhne Mono"/>
                </a:rPr>
                <a:t>void</a:t>
              </a:r>
              <a:endParaRPr lang="pt-BR" dirty="0">
                <a:latin typeface="Söhne Mono"/>
              </a:endParaRPr>
            </a:p>
            <a:p>
              <a:pPr algn="ctr"/>
              <a:endParaRPr lang="pt-BR" dirty="0">
                <a:latin typeface="Söhne Mono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4911321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Modelo 3D 4" descr="Terra">
                <a:extLst>
                  <a:ext uri="{FF2B5EF4-FFF2-40B4-BE49-F238E27FC236}">
                    <a16:creationId xmlns:a16="http://schemas.microsoft.com/office/drawing/2014/main" id="{4CF30A3F-8D65-9C45-7C24-48C854C87ED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91157356"/>
                  </p:ext>
                </p:extLst>
              </p:nvPr>
            </p:nvGraphicFramePr>
            <p:xfrm>
              <a:off x="3373152" y="-1834647"/>
              <a:ext cx="5409373" cy="5409373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5409373" cy="5409373"/>
                    </a:xfrm>
                    <a:prstGeom prst="rect">
                      <a:avLst/>
                    </a:prstGeom>
                  </am3d:spPr>
                  <am3d:camera>
                    <am3d:pos x="0" y="0" z="814692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00000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8378281" ay="875868" az="-725377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970131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Modelo 3D 4" descr="Terra">
                <a:extLst>
                  <a:ext uri="{FF2B5EF4-FFF2-40B4-BE49-F238E27FC236}">
                    <a16:creationId xmlns:a16="http://schemas.microsoft.com/office/drawing/2014/main" id="{4CF30A3F-8D65-9C45-7C24-48C854C87ED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373152" y="-1834647"/>
                <a:ext cx="5409373" cy="5409373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Picture 2" descr="Pró-Reitoria de Extensão e Cultura | Universidade Estadual do Centro-Oeste">
            <a:extLst>
              <a:ext uri="{FF2B5EF4-FFF2-40B4-BE49-F238E27FC236}">
                <a16:creationId xmlns:a16="http://schemas.microsoft.com/office/drawing/2014/main" id="{2BCD1CB5-C622-273E-1F48-B028788EF5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2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1533" y="759740"/>
            <a:ext cx="1292697" cy="1160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146" name="Agrupar 5145">
            <a:extLst>
              <a:ext uri="{FF2B5EF4-FFF2-40B4-BE49-F238E27FC236}">
                <a16:creationId xmlns:a16="http://schemas.microsoft.com/office/drawing/2014/main" id="{6665C12F-4639-6120-F08C-465CBA0C8321}"/>
              </a:ext>
            </a:extLst>
          </p:cNvPr>
          <p:cNvGrpSpPr/>
          <p:nvPr/>
        </p:nvGrpSpPr>
        <p:grpSpPr>
          <a:xfrm>
            <a:off x="4390292" y="216384"/>
            <a:ext cx="3411416" cy="2177735"/>
            <a:chOff x="4390292" y="216384"/>
            <a:chExt cx="3411416" cy="2177735"/>
          </a:xfrm>
        </p:grpSpPr>
        <p:sp>
          <p:nvSpPr>
            <p:cNvPr id="6" name="Retângulo 5">
              <a:extLst>
                <a:ext uri="{FF2B5EF4-FFF2-40B4-BE49-F238E27FC236}">
                  <a16:creationId xmlns:a16="http://schemas.microsoft.com/office/drawing/2014/main" id="{AD34295E-2FB0-4766-B7EB-8739E10C9EAB}"/>
                </a:ext>
              </a:extLst>
            </p:cNvPr>
            <p:cNvSpPr/>
            <p:nvPr/>
          </p:nvSpPr>
          <p:spPr>
            <a:xfrm>
              <a:off x="4390292" y="216384"/>
              <a:ext cx="3411416" cy="217773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cxnSp>
          <p:nvCxnSpPr>
            <p:cNvPr id="9" name="Conector Reto 8">
              <a:extLst>
                <a:ext uri="{FF2B5EF4-FFF2-40B4-BE49-F238E27FC236}">
                  <a16:creationId xmlns:a16="http://schemas.microsoft.com/office/drawing/2014/main" id="{F29E11E7-2475-4C8D-A417-A6923C471CE8}"/>
                </a:ext>
              </a:extLst>
            </p:cNvPr>
            <p:cNvCxnSpPr>
              <a:cxnSpLocks/>
            </p:cNvCxnSpPr>
            <p:nvPr/>
          </p:nvCxnSpPr>
          <p:spPr>
            <a:xfrm>
              <a:off x="4390292" y="673584"/>
              <a:ext cx="3411416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CaixaDeTexto 9">
              <a:extLst>
                <a:ext uri="{FF2B5EF4-FFF2-40B4-BE49-F238E27FC236}">
                  <a16:creationId xmlns:a16="http://schemas.microsoft.com/office/drawing/2014/main" id="{03D8A464-B22E-9D02-1DA6-894EDA8449A3}"/>
                </a:ext>
              </a:extLst>
            </p:cNvPr>
            <p:cNvSpPr txBox="1"/>
            <p:nvPr/>
          </p:nvSpPr>
          <p:spPr>
            <a:xfrm>
              <a:off x="4390292" y="216384"/>
              <a:ext cx="34114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Boleto </a:t>
              </a:r>
            </a:p>
          </p:txBody>
        </p:sp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443C3324-DF39-989E-1BC7-58E1C055A3E0}"/>
                </a:ext>
              </a:extLst>
            </p:cNvPr>
            <p:cNvSpPr txBox="1"/>
            <p:nvPr/>
          </p:nvSpPr>
          <p:spPr>
            <a:xfrm>
              <a:off x="4390292" y="761453"/>
              <a:ext cx="341141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ctr">
                <a:buFontTx/>
                <a:buChar char="-"/>
              </a:pPr>
              <a:r>
                <a:rPr lang="pt-BR" b="0" i="0" dirty="0" err="1">
                  <a:effectLst/>
                  <a:latin typeface="Söhne Mono"/>
                </a:rPr>
                <a:t>instance</a:t>
              </a:r>
              <a:r>
                <a:rPr lang="pt-BR" b="0" i="0" dirty="0">
                  <a:effectLst/>
                  <a:latin typeface="Söhne Mono"/>
                </a:rPr>
                <a:t>: Boleto</a:t>
              </a:r>
              <a:endParaRPr lang="pt-BR" dirty="0">
                <a:latin typeface="Söhne Mono"/>
              </a:endParaRPr>
            </a:p>
            <a:p>
              <a:pPr marL="285750" indent="-285750" algn="ctr">
                <a:buFontTx/>
                <a:buChar char="-"/>
              </a:pPr>
              <a:r>
                <a:rPr lang="pt-BR" b="0" i="0" dirty="0">
                  <a:effectLst/>
                  <a:latin typeface="Söhne Mono"/>
                </a:rPr>
                <a:t> pago: </a:t>
              </a:r>
              <a:r>
                <a:rPr lang="pt-BR" b="0" i="0" dirty="0" err="1">
                  <a:effectLst/>
                  <a:latin typeface="Söhne Mono"/>
                </a:rPr>
                <a:t>boolean</a:t>
              </a:r>
              <a:r>
                <a:rPr lang="pt-BR" b="0" i="0" dirty="0">
                  <a:effectLst/>
                  <a:latin typeface="Söhne Mono"/>
                </a:rPr>
                <a:t> </a:t>
              </a:r>
              <a:endParaRPr lang="pt-BR" dirty="0"/>
            </a:p>
          </p:txBody>
        </p:sp>
        <p:cxnSp>
          <p:nvCxnSpPr>
            <p:cNvPr id="12" name="Conector Reto 11">
              <a:extLst>
                <a:ext uri="{FF2B5EF4-FFF2-40B4-BE49-F238E27FC236}">
                  <a16:creationId xmlns:a16="http://schemas.microsoft.com/office/drawing/2014/main" id="{4BCF6E61-DB01-E369-5D60-12114B3780CF}"/>
                </a:ext>
              </a:extLst>
            </p:cNvPr>
            <p:cNvCxnSpPr>
              <a:cxnSpLocks/>
            </p:cNvCxnSpPr>
            <p:nvPr/>
          </p:nvCxnSpPr>
          <p:spPr>
            <a:xfrm>
              <a:off x="4390292" y="1470789"/>
              <a:ext cx="3411416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CaixaDeTexto 12">
              <a:extLst>
                <a:ext uri="{FF2B5EF4-FFF2-40B4-BE49-F238E27FC236}">
                  <a16:creationId xmlns:a16="http://schemas.microsoft.com/office/drawing/2014/main" id="{91325703-FBFB-3026-2C5E-9194AF966266}"/>
                </a:ext>
              </a:extLst>
            </p:cNvPr>
            <p:cNvSpPr txBox="1"/>
            <p:nvPr/>
          </p:nvSpPr>
          <p:spPr>
            <a:xfrm>
              <a:off x="4390292" y="1470789"/>
              <a:ext cx="341141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b="0" i="0" dirty="0">
                  <a:effectLst/>
                  <a:latin typeface="Söhne Mono"/>
                </a:rPr>
                <a:t>+ </a:t>
              </a:r>
              <a:r>
                <a:rPr lang="pt-BR" b="0" i="0" dirty="0" err="1">
                  <a:effectLst/>
                  <a:latin typeface="Söhne Mono"/>
                </a:rPr>
                <a:t>constructor</a:t>
              </a:r>
              <a:r>
                <a:rPr lang="pt-BR" b="0" i="0" dirty="0">
                  <a:effectLst/>
                  <a:latin typeface="Söhne Mono"/>
                </a:rPr>
                <a:t>() [</a:t>
              </a:r>
              <a:r>
                <a:rPr lang="pt-BR" b="0" i="0" dirty="0" err="1">
                  <a:effectLst/>
                  <a:latin typeface="Söhne Mono"/>
                </a:rPr>
                <a:t>private</a:t>
              </a:r>
              <a:r>
                <a:rPr lang="pt-BR" b="0" i="0" dirty="0">
                  <a:effectLst/>
                  <a:latin typeface="Söhne Mono"/>
                </a:rPr>
                <a:t>] </a:t>
              </a:r>
            </a:p>
            <a:p>
              <a:r>
                <a:rPr lang="pt-BR" b="0" i="0" dirty="0">
                  <a:effectLst/>
                  <a:latin typeface="Söhne Mono"/>
                </a:rPr>
                <a:t>+ </a:t>
              </a:r>
              <a:r>
                <a:rPr lang="pt-BR" b="0" i="0" dirty="0" err="1">
                  <a:effectLst/>
                  <a:latin typeface="Söhne Mono"/>
                </a:rPr>
                <a:t>getInstance</a:t>
              </a:r>
              <a:r>
                <a:rPr lang="pt-BR" b="0" i="0" dirty="0">
                  <a:effectLst/>
                  <a:latin typeface="Söhne Mono"/>
                </a:rPr>
                <a:t>(): </a:t>
              </a:r>
              <a:r>
                <a:rPr lang="pt-BR" b="0" i="0" dirty="0" err="1">
                  <a:effectLst/>
                  <a:latin typeface="Söhne Mono"/>
                </a:rPr>
                <a:t>Singleton</a:t>
              </a:r>
              <a:r>
                <a:rPr lang="pt-BR" b="0" i="0" dirty="0">
                  <a:effectLst/>
                  <a:latin typeface="Söhne Mono"/>
                </a:rPr>
                <a:t> [</a:t>
              </a:r>
              <a:r>
                <a:rPr lang="pt-BR" b="0" i="0" dirty="0" err="1">
                  <a:effectLst/>
                  <a:latin typeface="Söhne Mono"/>
                </a:rPr>
                <a:t>static</a:t>
              </a:r>
              <a:r>
                <a:rPr lang="pt-BR" b="0" i="0" dirty="0">
                  <a:effectLst/>
                  <a:latin typeface="Söhne Mono"/>
                </a:rPr>
                <a:t>]</a:t>
              </a:r>
            </a:p>
            <a:p>
              <a:r>
                <a:rPr lang="pt-BR" b="0" i="0" dirty="0">
                  <a:effectLst/>
                  <a:latin typeface="Söhne Mono"/>
                </a:rPr>
                <a:t>+ pagar(): </a:t>
              </a:r>
              <a:r>
                <a:rPr lang="pt-BR" b="0" i="0" dirty="0" err="1">
                  <a:effectLst/>
                  <a:latin typeface="Söhne Mono"/>
                </a:rPr>
                <a:t>void</a:t>
              </a:r>
              <a:r>
                <a:rPr lang="pt-BR" b="0" i="0" dirty="0">
                  <a:effectLst/>
                  <a:latin typeface="Söhne Mono"/>
                </a:rPr>
                <a:t> </a:t>
              </a:r>
              <a:endParaRPr lang="pt-BR" dirty="0"/>
            </a:p>
          </p:txBody>
        </p:sp>
      </p:grpSp>
      <p:grpSp>
        <p:nvGrpSpPr>
          <p:cNvPr id="26" name="Agrupar 25">
            <a:extLst>
              <a:ext uri="{FF2B5EF4-FFF2-40B4-BE49-F238E27FC236}">
                <a16:creationId xmlns:a16="http://schemas.microsoft.com/office/drawing/2014/main" id="{E3C90CE0-B200-2BC3-8FC7-DD1EA02D5456}"/>
              </a:ext>
            </a:extLst>
          </p:cNvPr>
          <p:cNvGrpSpPr/>
          <p:nvPr/>
        </p:nvGrpSpPr>
        <p:grpSpPr>
          <a:xfrm>
            <a:off x="4353969" y="5911882"/>
            <a:ext cx="3411416" cy="545068"/>
            <a:chOff x="8100647" y="5873283"/>
            <a:chExt cx="3411416" cy="545068"/>
          </a:xfrm>
        </p:grpSpPr>
        <p:sp>
          <p:nvSpPr>
            <p:cNvPr id="14" name="Retângulo 13">
              <a:extLst>
                <a:ext uri="{FF2B5EF4-FFF2-40B4-BE49-F238E27FC236}">
                  <a16:creationId xmlns:a16="http://schemas.microsoft.com/office/drawing/2014/main" id="{51B74269-004A-941A-1D77-5A678BF6F595}"/>
                </a:ext>
              </a:extLst>
            </p:cNvPr>
            <p:cNvSpPr/>
            <p:nvPr/>
          </p:nvSpPr>
          <p:spPr>
            <a:xfrm>
              <a:off x="8100647" y="5873283"/>
              <a:ext cx="3411416" cy="54506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6" name="CaixaDeTexto 15">
              <a:extLst>
                <a:ext uri="{FF2B5EF4-FFF2-40B4-BE49-F238E27FC236}">
                  <a16:creationId xmlns:a16="http://schemas.microsoft.com/office/drawing/2014/main" id="{48D15A5D-5A86-1316-F28E-80448957BBE9}"/>
                </a:ext>
              </a:extLst>
            </p:cNvPr>
            <p:cNvSpPr txBox="1"/>
            <p:nvPr/>
          </p:nvSpPr>
          <p:spPr>
            <a:xfrm>
              <a:off x="8100647" y="5980279"/>
              <a:ext cx="34114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Index </a:t>
              </a:r>
            </a:p>
          </p:txBody>
        </p:sp>
      </p:grpSp>
      <p:grpSp>
        <p:nvGrpSpPr>
          <p:cNvPr id="5130" name="Agrupar 5129">
            <a:extLst>
              <a:ext uri="{FF2B5EF4-FFF2-40B4-BE49-F238E27FC236}">
                <a16:creationId xmlns:a16="http://schemas.microsoft.com/office/drawing/2014/main" id="{F68A0905-A1F5-DD52-A7DE-5371B226AE0B}"/>
              </a:ext>
            </a:extLst>
          </p:cNvPr>
          <p:cNvGrpSpPr/>
          <p:nvPr/>
        </p:nvGrpSpPr>
        <p:grpSpPr>
          <a:xfrm>
            <a:off x="370987" y="2213635"/>
            <a:ext cx="3411416" cy="1043348"/>
            <a:chOff x="470139" y="1387370"/>
            <a:chExt cx="3411416" cy="1043348"/>
          </a:xfrm>
        </p:grpSpPr>
        <p:sp>
          <p:nvSpPr>
            <p:cNvPr id="27" name="Retângulo 26">
              <a:extLst>
                <a:ext uri="{FF2B5EF4-FFF2-40B4-BE49-F238E27FC236}">
                  <a16:creationId xmlns:a16="http://schemas.microsoft.com/office/drawing/2014/main" id="{4D923EB7-38B6-31CF-47D7-2469F0A06BF3}"/>
                </a:ext>
              </a:extLst>
            </p:cNvPr>
            <p:cNvSpPr/>
            <p:nvPr/>
          </p:nvSpPr>
          <p:spPr>
            <a:xfrm>
              <a:off x="470139" y="1387371"/>
              <a:ext cx="3411416" cy="104334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28" name="Conector Reto 27">
              <a:extLst>
                <a:ext uri="{FF2B5EF4-FFF2-40B4-BE49-F238E27FC236}">
                  <a16:creationId xmlns:a16="http://schemas.microsoft.com/office/drawing/2014/main" id="{E84AEEF2-3D15-951C-D99F-1B0F33A9FB4E}"/>
                </a:ext>
              </a:extLst>
            </p:cNvPr>
            <p:cNvCxnSpPr>
              <a:cxnSpLocks/>
            </p:cNvCxnSpPr>
            <p:nvPr/>
          </p:nvCxnSpPr>
          <p:spPr>
            <a:xfrm>
              <a:off x="470139" y="1844570"/>
              <a:ext cx="3411416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CaixaDeTexto 28">
              <a:extLst>
                <a:ext uri="{FF2B5EF4-FFF2-40B4-BE49-F238E27FC236}">
                  <a16:creationId xmlns:a16="http://schemas.microsoft.com/office/drawing/2014/main" id="{EDA6D264-4C0E-6E72-45D7-7D1D567B21B2}"/>
                </a:ext>
              </a:extLst>
            </p:cNvPr>
            <p:cNvSpPr txBox="1"/>
            <p:nvPr/>
          </p:nvSpPr>
          <p:spPr>
            <a:xfrm>
              <a:off x="470139" y="1387370"/>
              <a:ext cx="34114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 err="1"/>
                <a:t>IPaymentNu</a:t>
              </a:r>
              <a:r>
                <a:rPr lang="pt-BR" dirty="0"/>
                <a:t> </a:t>
              </a:r>
            </a:p>
          </p:txBody>
        </p:sp>
        <p:sp>
          <p:nvSpPr>
            <p:cNvPr id="30" name="CaixaDeTexto 29">
              <a:extLst>
                <a:ext uri="{FF2B5EF4-FFF2-40B4-BE49-F238E27FC236}">
                  <a16:creationId xmlns:a16="http://schemas.microsoft.com/office/drawing/2014/main" id="{8F3D5441-A879-5359-F523-25680774B393}"/>
                </a:ext>
              </a:extLst>
            </p:cNvPr>
            <p:cNvSpPr txBox="1"/>
            <p:nvPr/>
          </p:nvSpPr>
          <p:spPr>
            <a:xfrm>
              <a:off x="470139" y="1932439"/>
              <a:ext cx="34114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ctr">
                <a:buFontTx/>
                <a:buChar char="-"/>
              </a:pPr>
              <a:r>
                <a:rPr lang="pt-BR" b="0" i="0" dirty="0" err="1">
                  <a:effectLst/>
                  <a:latin typeface="Söhne Mono"/>
                </a:rPr>
                <a:t>instance</a:t>
              </a:r>
              <a:r>
                <a:rPr lang="pt-BR" b="0" i="0" dirty="0">
                  <a:effectLst/>
                  <a:latin typeface="Söhne Mono"/>
                </a:rPr>
                <a:t>: </a:t>
              </a:r>
              <a:r>
                <a:rPr lang="pt-BR" b="0" i="0" dirty="0" err="1">
                  <a:effectLst/>
                  <a:latin typeface="Söhne Mono"/>
                </a:rPr>
                <a:t>Singleton</a:t>
              </a:r>
              <a:endParaRPr lang="pt-BR" dirty="0">
                <a:latin typeface="Söhne Mono"/>
              </a:endParaRPr>
            </a:p>
          </p:txBody>
        </p:sp>
      </p:grpSp>
      <p:grpSp>
        <p:nvGrpSpPr>
          <p:cNvPr id="5135" name="Agrupar 5134">
            <a:extLst>
              <a:ext uri="{FF2B5EF4-FFF2-40B4-BE49-F238E27FC236}">
                <a16:creationId xmlns:a16="http://schemas.microsoft.com/office/drawing/2014/main" id="{216E1443-8D6C-72D6-0652-97B503E5BBB3}"/>
              </a:ext>
            </a:extLst>
          </p:cNvPr>
          <p:cNvGrpSpPr/>
          <p:nvPr/>
        </p:nvGrpSpPr>
        <p:grpSpPr>
          <a:xfrm>
            <a:off x="370987" y="3855100"/>
            <a:ext cx="3411416" cy="1689677"/>
            <a:chOff x="470139" y="2806398"/>
            <a:chExt cx="3411416" cy="1689677"/>
          </a:xfrm>
        </p:grpSpPr>
        <p:grpSp>
          <p:nvGrpSpPr>
            <p:cNvPr id="5131" name="Agrupar 5130">
              <a:extLst>
                <a:ext uri="{FF2B5EF4-FFF2-40B4-BE49-F238E27FC236}">
                  <a16:creationId xmlns:a16="http://schemas.microsoft.com/office/drawing/2014/main" id="{78DD84BA-BEA3-4438-2A08-997D67913D2C}"/>
                </a:ext>
              </a:extLst>
            </p:cNvPr>
            <p:cNvGrpSpPr/>
            <p:nvPr/>
          </p:nvGrpSpPr>
          <p:grpSpPr>
            <a:xfrm>
              <a:off x="470139" y="2806398"/>
              <a:ext cx="3411416" cy="1500547"/>
              <a:chOff x="470139" y="2806398"/>
              <a:chExt cx="3411416" cy="1500547"/>
            </a:xfrm>
          </p:grpSpPr>
          <p:sp>
            <p:nvSpPr>
              <p:cNvPr id="33" name="Retângulo 32">
                <a:extLst>
                  <a:ext uri="{FF2B5EF4-FFF2-40B4-BE49-F238E27FC236}">
                    <a16:creationId xmlns:a16="http://schemas.microsoft.com/office/drawing/2014/main" id="{CE8EA806-0097-5BF2-48A3-6D15A9082BFB}"/>
                  </a:ext>
                </a:extLst>
              </p:cNvPr>
              <p:cNvSpPr/>
              <p:nvPr/>
            </p:nvSpPr>
            <p:spPr>
              <a:xfrm>
                <a:off x="470139" y="2806399"/>
                <a:ext cx="3411416" cy="150054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cxnSp>
            <p:nvCxnSpPr>
              <p:cNvPr id="34" name="Conector Reto 33">
                <a:extLst>
                  <a:ext uri="{FF2B5EF4-FFF2-40B4-BE49-F238E27FC236}">
                    <a16:creationId xmlns:a16="http://schemas.microsoft.com/office/drawing/2014/main" id="{EBB2E8E9-8C04-21DD-8684-E2A4FC373F1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0139" y="3263598"/>
                <a:ext cx="3411416" cy="0"/>
              </a:xfrm>
              <a:prstGeom prst="line">
                <a:avLst/>
              </a:prstGeom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CaixaDeTexto 34">
                <a:extLst>
                  <a:ext uri="{FF2B5EF4-FFF2-40B4-BE49-F238E27FC236}">
                    <a16:creationId xmlns:a16="http://schemas.microsoft.com/office/drawing/2014/main" id="{8EBB71BB-7421-983A-E445-910374927698}"/>
                  </a:ext>
                </a:extLst>
              </p:cNvPr>
              <p:cNvSpPr txBox="1"/>
              <p:nvPr/>
            </p:nvSpPr>
            <p:spPr>
              <a:xfrm>
                <a:off x="470139" y="2806398"/>
                <a:ext cx="341141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dirty="0" err="1"/>
                  <a:t>PayNuBank</a:t>
                </a:r>
                <a:r>
                  <a:rPr lang="pt-BR" dirty="0"/>
                  <a:t> </a:t>
                </a:r>
              </a:p>
            </p:txBody>
          </p:sp>
          <p:sp>
            <p:nvSpPr>
              <p:cNvPr id="36" name="CaixaDeTexto 35">
                <a:extLst>
                  <a:ext uri="{FF2B5EF4-FFF2-40B4-BE49-F238E27FC236}">
                    <a16:creationId xmlns:a16="http://schemas.microsoft.com/office/drawing/2014/main" id="{8063266D-E10A-58F8-5688-142A293D7E80}"/>
                  </a:ext>
                </a:extLst>
              </p:cNvPr>
              <p:cNvSpPr txBox="1"/>
              <p:nvPr/>
            </p:nvSpPr>
            <p:spPr>
              <a:xfrm>
                <a:off x="470139" y="3308823"/>
                <a:ext cx="341141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ctr">
                  <a:buFontTx/>
                  <a:buChar char="-"/>
                </a:pPr>
                <a:r>
                  <a:rPr lang="pt-BR" b="0" i="0" dirty="0">
                    <a:effectLst/>
                    <a:latin typeface="Söhne Mono"/>
                  </a:rPr>
                  <a:t>instance1: Boleto</a:t>
                </a:r>
                <a:endParaRPr lang="pt-BR" dirty="0">
                  <a:latin typeface="Söhne Mono"/>
                </a:endParaRPr>
              </a:p>
            </p:txBody>
          </p:sp>
          <p:cxnSp>
            <p:nvCxnSpPr>
              <p:cNvPr id="38" name="Conector Reto 37">
                <a:extLst>
                  <a:ext uri="{FF2B5EF4-FFF2-40B4-BE49-F238E27FC236}">
                    <a16:creationId xmlns:a16="http://schemas.microsoft.com/office/drawing/2014/main" id="{B5C4DBC3-6E68-5C61-0632-1071097F4DA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0139" y="3720799"/>
                <a:ext cx="3411416" cy="0"/>
              </a:xfrm>
              <a:prstGeom prst="line">
                <a:avLst/>
              </a:prstGeom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9" name="CaixaDeTexto 38">
              <a:extLst>
                <a:ext uri="{FF2B5EF4-FFF2-40B4-BE49-F238E27FC236}">
                  <a16:creationId xmlns:a16="http://schemas.microsoft.com/office/drawing/2014/main" id="{8D1A8B72-9E36-E3EC-6CC7-51A5CD6A2D92}"/>
                </a:ext>
              </a:extLst>
            </p:cNvPr>
            <p:cNvSpPr txBox="1"/>
            <p:nvPr/>
          </p:nvSpPr>
          <p:spPr>
            <a:xfrm>
              <a:off x="470139" y="3849744"/>
              <a:ext cx="341141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>
                  <a:latin typeface="Söhne Mono"/>
                </a:rPr>
                <a:t>+ contas() : </a:t>
              </a:r>
              <a:r>
                <a:rPr lang="pt-BR" dirty="0" err="1">
                  <a:latin typeface="Söhne Mono"/>
                </a:rPr>
                <a:t>void</a:t>
              </a:r>
              <a:endParaRPr lang="pt-BR" dirty="0">
                <a:latin typeface="Söhne Mono"/>
              </a:endParaRPr>
            </a:p>
            <a:p>
              <a:pPr algn="ctr"/>
              <a:endParaRPr lang="pt-BR" dirty="0">
                <a:latin typeface="Söhne Mono"/>
              </a:endParaRPr>
            </a:p>
          </p:txBody>
        </p:sp>
      </p:grpSp>
      <p:grpSp>
        <p:nvGrpSpPr>
          <p:cNvPr id="5125" name="Agrupar 5124">
            <a:extLst>
              <a:ext uri="{FF2B5EF4-FFF2-40B4-BE49-F238E27FC236}">
                <a16:creationId xmlns:a16="http://schemas.microsoft.com/office/drawing/2014/main" id="{5521B90B-9DAC-B248-1B75-644401487CC5}"/>
              </a:ext>
            </a:extLst>
          </p:cNvPr>
          <p:cNvGrpSpPr/>
          <p:nvPr/>
        </p:nvGrpSpPr>
        <p:grpSpPr>
          <a:xfrm>
            <a:off x="8373274" y="2394119"/>
            <a:ext cx="3411416" cy="1043348"/>
            <a:chOff x="8110268" y="1387370"/>
            <a:chExt cx="3411416" cy="1043348"/>
          </a:xfrm>
        </p:grpSpPr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D2819E05-8623-595D-2A5F-BFE79B81866D}"/>
                </a:ext>
              </a:extLst>
            </p:cNvPr>
            <p:cNvSpPr/>
            <p:nvPr/>
          </p:nvSpPr>
          <p:spPr>
            <a:xfrm>
              <a:off x="8110268" y="1387371"/>
              <a:ext cx="3411416" cy="104334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51" name="Conector Reto 50">
              <a:extLst>
                <a:ext uri="{FF2B5EF4-FFF2-40B4-BE49-F238E27FC236}">
                  <a16:creationId xmlns:a16="http://schemas.microsoft.com/office/drawing/2014/main" id="{ABCC253F-3687-F4B5-DF0B-59D348CD7771}"/>
                </a:ext>
              </a:extLst>
            </p:cNvPr>
            <p:cNvCxnSpPr>
              <a:cxnSpLocks/>
            </p:cNvCxnSpPr>
            <p:nvPr/>
          </p:nvCxnSpPr>
          <p:spPr>
            <a:xfrm>
              <a:off x="8110268" y="1844570"/>
              <a:ext cx="3411416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CaixaDeTexto 51">
              <a:extLst>
                <a:ext uri="{FF2B5EF4-FFF2-40B4-BE49-F238E27FC236}">
                  <a16:creationId xmlns:a16="http://schemas.microsoft.com/office/drawing/2014/main" id="{3C655E69-20FE-7287-C4F0-E731ED484FDF}"/>
                </a:ext>
              </a:extLst>
            </p:cNvPr>
            <p:cNvSpPr txBox="1"/>
            <p:nvPr/>
          </p:nvSpPr>
          <p:spPr>
            <a:xfrm>
              <a:off x="8110268" y="1387370"/>
              <a:ext cx="34114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 err="1"/>
                <a:t>IPaymentBtg</a:t>
              </a:r>
              <a:r>
                <a:rPr lang="pt-BR" dirty="0"/>
                <a:t> </a:t>
              </a:r>
            </a:p>
          </p:txBody>
        </p:sp>
        <p:sp>
          <p:nvSpPr>
            <p:cNvPr id="53" name="CaixaDeTexto 52">
              <a:extLst>
                <a:ext uri="{FF2B5EF4-FFF2-40B4-BE49-F238E27FC236}">
                  <a16:creationId xmlns:a16="http://schemas.microsoft.com/office/drawing/2014/main" id="{8A2539D3-191E-BD7B-2F2A-07CF7BF5C4AA}"/>
                </a:ext>
              </a:extLst>
            </p:cNvPr>
            <p:cNvSpPr txBox="1"/>
            <p:nvPr/>
          </p:nvSpPr>
          <p:spPr>
            <a:xfrm>
              <a:off x="8110268" y="1932439"/>
              <a:ext cx="34114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ctr">
                <a:buFontTx/>
                <a:buChar char="-"/>
              </a:pPr>
              <a:r>
                <a:rPr lang="pt-BR" b="0" i="0" dirty="0" err="1">
                  <a:effectLst/>
                  <a:latin typeface="Söhne Mono"/>
                </a:rPr>
                <a:t>instance</a:t>
              </a:r>
              <a:r>
                <a:rPr lang="pt-BR" b="0" i="0" dirty="0">
                  <a:effectLst/>
                  <a:latin typeface="Söhne Mono"/>
                </a:rPr>
                <a:t>: </a:t>
              </a:r>
              <a:r>
                <a:rPr lang="pt-BR" b="0" i="0" dirty="0" err="1">
                  <a:effectLst/>
                  <a:latin typeface="Söhne Mono"/>
                </a:rPr>
                <a:t>Singleton</a:t>
              </a:r>
              <a:endParaRPr lang="pt-BR" dirty="0">
                <a:latin typeface="Söhne Mono"/>
              </a:endParaRPr>
            </a:p>
          </p:txBody>
        </p:sp>
      </p:grpSp>
      <p:grpSp>
        <p:nvGrpSpPr>
          <p:cNvPr id="5123" name="Agrupar 5122">
            <a:extLst>
              <a:ext uri="{FF2B5EF4-FFF2-40B4-BE49-F238E27FC236}">
                <a16:creationId xmlns:a16="http://schemas.microsoft.com/office/drawing/2014/main" id="{0F0CA6C1-FBBB-D67A-9B9D-34A8558685CF}"/>
              </a:ext>
            </a:extLst>
          </p:cNvPr>
          <p:cNvGrpSpPr/>
          <p:nvPr/>
        </p:nvGrpSpPr>
        <p:grpSpPr>
          <a:xfrm>
            <a:off x="8373274" y="4130149"/>
            <a:ext cx="3411416" cy="1689677"/>
            <a:chOff x="8110268" y="3123400"/>
            <a:chExt cx="3411416" cy="1689677"/>
          </a:xfrm>
        </p:grpSpPr>
        <p:sp>
          <p:nvSpPr>
            <p:cNvPr id="54" name="Retângulo 53">
              <a:extLst>
                <a:ext uri="{FF2B5EF4-FFF2-40B4-BE49-F238E27FC236}">
                  <a16:creationId xmlns:a16="http://schemas.microsoft.com/office/drawing/2014/main" id="{E35E6F04-977B-B15E-8400-245C0187AF8B}"/>
                </a:ext>
              </a:extLst>
            </p:cNvPr>
            <p:cNvSpPr/>
            <p:nvPr/>
          </p:nvSpPr>
          <p:spPr>
            <a:xfrm>
              <a:off x="8110268" y="3123401"/>
              <a:ext cx="3411416" cy="150054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55" name="Conector Reto 54">
              <a:extLst>
                <a:ext uri="{FF2B5EF4-FFF2-40B4-BE49-F238E27FC236}">
                  <a16:creationId xmlns:a16="http://schemas.microsoft.com/office/drawing/2014/main" id="{ADAA45D5-072A-99FB-05FE-B3C8364A9736}"/>
                </a:ext>
              </a:extLst>
            </p:cNvPr>
            <p:cNvCxnSpPr>
              <a:cxnSpLocks/>
            </p:cNvCxnSpPr>
            <p:nvPr/>
          </p:nvCxnSpPr>
          <p:spPr>
            <a:xfrm>
              <a:off x="8110268" y="3580600"/>
              <a:ext cx="3411416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CaixaDeTexto 55">
              <a:extLst>
                <a:ext uri="{FF2B5EF4-FFF2-40B4-BE49-F238E27FC236}">
                  <a16:creationId xmlns:a16="http://schemas.microsoft.com/office/drawing/2014/main" id="{86131C85-CA10-D3F9-D972-C7577290BC0B}"/>
                </a:ext>
              </a:extLst>
            </p:cNvPr>
            <p:cNvSpPr txBox="1"/>
            <p:nvPr/>
          </p:nvSpPr>
          <p:spPr>
            <a:xfrm>
              <a:off x="8110268" y="3123400"/>
              <a:ext cx="34114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 err="1"/>
                <a:t>PayBtg</a:t>
              </a:r>
              <a:r>
                <a:rPr lang="pt-BR" dirty="0"/>
                <a:t> </a:t>
              </a:r>
            </a:p>
          </p:txBody>
        </p:sp>
        <p:sp>
          <p:nvSpPr>
            <p:cNvPr id="57" name="CaixaDeTexto 56">
              <a:extLst>
                <a:ext uri="{FF2B5EF4-FFF2-40B4-BE49-F238E27FC236}">
                  <a16:creationId xmlns:a16="http://schemas.microsoft.com/office/drawing/2014/main" id="{E336DDAF-6002-558C-CBA8-7198BF500EC0}"/>
                </a:ext>
              </a:extLst>
            </p:cNvPr>
            <p:cNvSpPr txBox="1"/>
            <p:nvPr/>
          </p:nvSpPr>
          <p:spPr>
            <a:xfrm>
              <a:off x="8110268" y="3625825"/>
              <a:ext cx="34114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ctr">
                <a:buFontTx/>
                <a:buChar char="-"/>
              </a:pPr>
              <a:r>
                <a:rPr lang="pt-BR" b="0" i="0" dirty="0">
                  <a:effectLst/>
                  <a:latin typeface="Söhne Mono"/>
                </a:rPr>
                <a:t>instance1: Boleto</a:t>
              </a:r>
              <a:endParaRPr lang="pt-BR" dirty="0">
                <a:latin typeface="Söhne Mono"/>
              </a:endParaRPr>
            </a:p>
          </p:txBody>
        </p:sp>
        <p:cxnSp>
          <p:nvCxnSpPr>
            <p:cNvPr id="58" name="Conector Reto 57">
              <a:extLst>
                <a:ext uri="{FF2B5EF4-FFF2-40B4-BE49-F238E27FC236}">
                  <a16:creationId xmlns:a16="http://schemas.microsoft.com/office/drawing/2014/main" id="{E98752A4-333B-1A3B-735B-44344A8A248D}"/>
                </a:ext>
              </a:extLst>
            </p:cNvPr>
            <p:cNvCxnSpPr>
              <a:cxnSpLocks/>
            </p:cNvCxnSpPr>
            <p:nvPr/>
          </p:nvCxnSpPr>
          <p:spPr>
            <a:xfrm>
              <a:off x="8110268" y="4037801"/>
              <a:ext cx="3411416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CaixaDeTexto 58">
              <a:extLst>
                <a:ext uri="{FF2B5EF4-FFF2-40B4-BE49-F238E27FC236}">
                  <a16:creationId xmlns:a16="http://schemas.microsoft.com/office/drawing/2014/main" id="{4811C5CD-D869-D0F2-026A-571118EDCD6F}"/>
                </a:ext>
              </a:extLst>
            </p:cNvPr>
            <p:cNvSpPr txBox="1"/>
            <p:nvPr/>
          </p:nvSpPr>
          <p:spPr>
            <a:xfrm>
              <a:off x="8110268" y="4166746"/>
              <a:ext cx="341141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>
                  <a:latin typeface="Söhne Mono"/>
                </a:rPr>
                <a:t>+ contas() : </a:t>
              </a:r>
              <a:r>
                <a:rPr lang="pt-BR" dirty="0" err="1">
                  <a:latin typeface="Söhne Mono"/>
                </a:rPr>
                <a:t>void</a:t>
              </a:r>
              <a:endParaRPr lang="pt-BR" dirty="0">
                <a:latin typeface="Söhne Mono"/>
              </a:endParaRPr>
            </a:p>
            <a:p>
              <a:pPr algn="ctr"/>
              <a:endParaRPr lang="pt-BR" dirty="0">
                <a:latin typeface="Söhne Mono"/>
              </a:endParaRPr>
            </a:p>
          </p:txBody>
        </p:sp>
      </p:grpSp>
      <p:cxnSp>
        <p:nvCxnSpPr>
          <p:cNvPr id="60" name="Conector em Curva 59">
            <a:extLst>
              <a:ext uri="{FF2B5EF4-FFF2-40B4-BE49-F238E27FC236}">
                <a16:creationId xmlns:a16="http://schemas.microsoft.com/office/drawing/2014/main" id="{547DACCB-5FC8-B0EF-2499-ECC2A6C76AAB}"/>
              </a:ext>
            </a:extLst>
          </p:cNvPr>
          <p:cNvCxnSpPr>
            <a:cxnSpLocks/>
            <a:stCxn id="50" idx="2"/>
            <a:endCxn id="56" idx="0"/>
          </p:cNvCxnSpPr>
          <p:nvPr/>
        </p:nvCxnSpPr>
        <p:spPr>
          <a:xfrm rot="5400000">
            <a:off x="9732641" y="3783808"/>
            <a:ext cx="692682" cy="12700"/>
          </a:xfrm>
          <a:prstGeom prst="curvedConnector3">
            <a:avLst>
              <a:gd name="adj1" fmla="val 50000"/>
            </a:avLst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32" name="Conector em Curva 5131">
            <a:extLst>
              <a:ext uri="{FF2B5EF4-FFF2-40B4-BE49-F238E27FC236}">
                <a16:creationId xmlns:a16="http://schemas.microsoft.com/office/drawing/2014/main" id="{8DDB8637-EB63-69F8-D343-081B0602707E}"/>
              </a:ext>
            </a:extLst>
          </p:cNvPr>
          <p:cNvCxnSpPr>
            <a:cxnSpLocks/>
            <a:stCxn id="27" idx="2"/>
            <a:endCxn id="35" idx="0"/>
          </p:cNvCxnSpPr>
          <p:nvPr/>
        </p:nvCxnSpPr>
        <p:spPr>
          <a:xfrm rot="5400000">
            <a:off x="1777637" y="3556041"/>
            <a:ext cx="598117" cy="12700"/>
          </a:xfrm>
          <a:prstGeom prst="curvedConnector3">
            <a:avLst>
              <a:gd name="adj1" fmla="val 50000"/>
            </a:avLst>
          </a:prstGeom>
          <a:ln w="635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36" name="Conector em Curva 5135">
            <a:extLst>
              <a:ext uri="{FF2B5EF4-FFF2-40B4-BE49-F238E27FC236}">
                <a16:creationId xmlns:a16="http://schemas.microsoft.com/office/drawing/2014/main" id="{7FCC1A90-8522-B49C-2E4E-769B794F6180}"/>
              </a:ext>
            </a:extLst>
          </p:cNvPr>
          <p:cNvCxnSpPr>
            <a:cxnSpLocks/>
            <a:stCxn id="36" idx="3"/>
            <a:endCxn id="13" idx="2"/>
          </p:cNvCxnSpPr>
          <p:nvPr/>
        </p:nvCxnSpPr>
        <p:spPr>
          <a:xfrm flipV="1">
            <a:off x="3782403" y="2394119"/>
            <a:ext cx="2313597" cy="2148072"/>
          </a:xfrm>
          <a:prstGeom prst="curvedConnector2">
            <a:avLst/>
          </a:prstGeom>
          <a:ln w="635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39" name="Conector em Curva 5138">
            <a:extLst>
              <a:ext uri="{FF2B5EF4-FFF2-40B4-BE49-F238E27FC236}">
                <a16:creationId xmlns:a16="http://schemas.microsoft.com/office/drawing/2014/main" id="{F5F29E52-E41F-056E-F1F8-A9027C4CA0D2}"/>
              </a:ext>
            </a:extLst>
          </p:cNvPr>
          <p:cNvCxnSpPr>
            <a:cxnSpLocks/>
            <a:stCxn id="57" idx="1"/>
            <a:endCxn id="13" idx="2"/>
          </p:cNvCxnSpPr>
          <p:nvPr/>
        </p:nvCxnSpPr>
        <p:spPr>
          <a:xfrm rot="10800000">
            <a:off x="6096000" y="2394120"/>
            <a:ext cx="2277274" cy="2423121"/>
          </a:xfrm>
          <a:prstGeom prst="curvedConnector2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42" name="Conector em Curva 5141">
            <a:extLst>
              <a:ext uri="{FF2B5EF4-FFF2-40B4-BE49-F238E27FC236}">
                <a16:creationId xmlns:a16="http://schemas.microsoft.com/office/drawing/2014/main" id="{DD643654-FA6F-A33D-D0A1-81619D520860}"/>
              </a:ext>
            </a:extLst>
          </p:cNvPr>
          <p:cNvCxnSpPr>
            <a:cxnSpLocks/>
            <a:stCxn id="13" idx="2"/>
            <a:endCxn id="14" idx="0"/>
          </p:cNvCxnSpPr>
          <p:nvPr/>
        </p:nvCxnSpPr>
        <p:spPr>
          <a:xfrm rot="5400000">
            <a:off x="4318958" y="4134839"/>
            <a:ext cx="3517763" cy="36323"/>
          </a:xfrm>
          <a:prstGeom prst="curvedConnector3">
            <a:avLst>
              <a:gd name="adj1" fmla="val 50000"/>
            </a:avLst>
          </a:prstGeom>
          <a:ln w="635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909789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Modelo 3D 4" descr="Terra">
                <a:extLst>
                  <a:ext uri="{FF2B5EF4-FFF2-40B4-BE49-F238E27FC236}">
                    <a16:creationId xmlns:a16="http://schemas.microsoft.com/office/drawing/2014/main" id="{4CF30A3F-8D65-9C45-7C24-48C854C87ED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69220025"/>
                  </p:ext>
                </p:extLst>
              </p:nvPr>
            </p:nvGraphicFramePr>
            <p:xfrm>
              <a:off x="-2341051" y="271465"/>
              <a:ext cx="8723910" cy="8723910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8723910" cy="8723910"/>
                    </a:xfrm>
                    <a:prstGeom prst="rect">
                      <a:avLst/>
                    </a:prstGeom>
                  </am3d:spPr>
                  <am3d:camera>
                    <am3d:pos x="0" y="0" z="814692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00000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996508" ay="-1719822" az="-488573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575891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Modelo 3D 4" descr="Terra">
                <a:extLst>
                  <a:ext uri="{FF2B5EF4-FFF2-40B4-BE49-F238E27FC236}">
                    <a16:creationId xmlns:a16="http://schemas.microsoft.com/office/drawing/2014/main" id="{4CF30A3F-8D65-9C45-7C24-48C854C87ED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2341051" y="271465"/>
                <a:ext cx="8723910" cy="872391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Picture 2" descr="Pró-Reitoria de Extensão e Cultura | Universidade Estadual do Centro-Oeste">
            <a:extLst>
              <a:ext uri="{FF2B5EF4-FFF2-40B4-BE49-F238E27FC236}">
                <a16:creationId xmlns:a16="http://schemas.microsoft.com/office/drawing/2014/main" id="{2BCD1CB5-C622-273E-1F48-B028788EF5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2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905" y="117475"/>
            <a:ext cx="1292697" cy="1160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Espaço Reservado para Conteúdo 6">
            <a:extLst>
              <a:ext uri="{FF2B5EF4-FFF2-40B4-BE49-F238E27FC236}">
                <a16:creationId xmlns:a16="http://schemas.microsoft.com/office/drawing/2014/main" id="{C88235D9-CAD4-0F6D-ABF2-07E25657C5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2859" y="1476289"/>
            <a:ext cx="5930005" cy="2039145"/>
          </a:xfrm>
        </p:spPr>
        <p:txBody>
          <a:bodyPr>
            <a:noAutofit/>
          </a:bodyPr>
          <a:lstStyle/>
          <a:p>
            <a:pPr algn="just">
              <a:buFont typeface="+mj-lt"/>
              <a:buAutoNum type="arabicPeriod"/>
            </a:pPr>
            <a:r>
              <a:rPr lang="pt-BR" b="0" i="0" dirty="0">
                <a:solidFill>
                  <a:srgbClr val="D1D5DB"/>
                </a:solidFill>
                <a:effectLst/>
                <a:latin typeface="Söhne"/>
              </a:rPr>
              <a:t>Garante uma única instância.</a:t>
            </a:r>
          </a:p>
          <a:p>
            <a:pPr algn="just">
              <a:buFont typeface="+mj-lt"/>
              <a:buAutoNum type="arabicPeriod"/>
            </a:pPr>
            <a:r>
              <a:rPr lang="pt-BR" b="0" i="0" dirty="0">
                <a:solidFill>
                  <a:srgbClr val="D1D5DB"/>
                </a:solidFill>
                <a:effectLst/>
                <a:latin typeface="Söhne"/>
              </a:rPr>
              <a:t>Acesso global à instância.</a:t>
            </a:r>
          </a:p>
          <a:p>
            <a:pPr algn="just">
              <a:buFont typeface="+mj-lt"/>
              <a:buAutoNum type="arabicPeriod"/>
            </a:pPr>
            <a:r>
              <a:rPr lang="pt-BR" b="0" i="0" dirty="0">
                <a:solidFill>
                  <a:srgbClr val="D1D5DB"/>
                </a:solidFill>
                <a:effectLst/>
                <a:latin typeface="Söhne"/>
              </a:rPr>
              <a:t>Redução de uso de recursos.</a:t>
            </a:r>
          </a:p>
          <a:p>
            <a:pPr algn="just">
              <a:buFont typeface="+mj-lt"/>
              <a:buAutoNum type="arabicPeriod"/>
            </a:pPr>
            <a:r>
              <a:rPr lang="pt-BR" b="0" i="0" dirty="0">
                <a:solidFill>
                  <a:srgbClr val="D1D5DB"/>
                </a:solidFill>
                <a:effectLst/>
                <a:latin typeface="Söhne"/>
              </a:rPr>
              <a:t>Controle de acesso concorrente.</a:t>
            </a:r>
          </a:p>
          <a:p>
            <a:pPr algn="just">
              <a:buFont typeface="+mj-lt"/>
              <a:buAutoNum type="arabicPeriod"/>
            </a:pPr>
            <a:r>
              <a:rPr lang="pt-BR" b="0" i="0" dirty="0">
                <a:solidFill>
                  <a:srgbClr val="D1D5DB"/>
                </a:solidFill>
                <a:effectLst/>
                <a:latin typeface="Söhne"/>
              </a:rPr>
              <a:t>Inicialização tardia da instância.</a:t>
            </a:r>
          </a:p>
        </p:txBody>
      </p:sp>
      <p:sp>
        <p:nvSpPr>
          <p:cNvPr id="10" name="Retângulo Arredondado 9">
            <a:extLst>
              <a:ext uri="{FF2B5EF4-FFF2-40B4-BE49-F238E27FC236}">
                <a16:creationId xmlns:a16="http://schemas.microsoft.com/office/drawing/2014/main" id="{6838A690-74C9-476C-AF59-3A32F845E848}"/>
              </a:ext>
            </a:extLst>
          </p:cNvPr>
          <p:cNvSpPr/>
          <p:nvPr/>
        </p:nvSpPr>
        <p:spPr>
          <a:xfrm>
            <a:off x="561156" y="10418664"/>
            <a:ext cx="2294832" cy="2362895"/>
          </a:xfrm>
          <a:prstGeom prst="roundRect">
            <a:avLst/>
          </a:prstGeom>
          <a:solidFill>
            <a:schemeClr val="accent6">
              <a:lumMod val="75000"/>
              <a:alpha val="8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" name="Retângulo Arredondado 10">
            <a:extLst>
              <a:ext uri="{FF2B5EF4-FFF2-40B4-BE49-F238E27FC236}">
                <a16:creationId xmlns:a16="http://schemas.microsoft.com/office/drawing/2014/main" id="{3F6F1E03-0DE2-CC1B-8AB8-8DA62D1A39A4}"/>
              </a:ext>
            </a:extLst>
          </p:cNvPr>
          <p:cNvSpPr/>
          <p:nvPr/>
        </p:nvSpPr>
        <p:spPr>
          <a:xfrm>
            <a:off x="747302" y="11742638"/>
            <a:ext cx="1922539" cy="677863"/>
          </a:xfrm>
          <a:prstGeom prst="roundRect">
            <a:avLst/>
          </a:prstGeom>
          <a:solidFill>
            <a:schemeClr val="accent1">
              <a:alpha val="8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Objeto</a:t>
            </a:r>
          </a:p>
        </p:txBody>
      </p:sp>
      <p:sp>
        <p:nvSpPr>
          <p:cNvPr id="12" name="Retângulo Arredondado 11">
            <a:extLst>
              <a:ext uri="{FF2B5EF4-FFF2-40B4-BE49-F238E27FC236}">
                <a16:creationId xmlns:a16="http://schemas.microsoft.com/office/drawing/2014/main" id="{8569807C-D6DB-66F4-92A8-1F1A6709CADD}"/>
              </a:ext>
            </a:extLst>
          </p:cNvPr>
          <p:cNvSpPr/>
          <p:nvPr/>
        </p:nvSpPr>
        <p:spPr>
          <a:xfrm>
            <a:off x="3528193" y="10418664"/>
            <a:ext cx="2294832" cy="2362895"/>
          </a:xfrm>
          <a:prstGeom prst="roundRect">
            <a:avLst/>
          </a:prstGeom>
          <a:solidFill>
            <a:schemeClr val="accent4">
              <a:lumMod val="75000"/>
              <a:alpha val="8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Retângulo Arredondado 12">
            <a:extLst>
              <a:ext uri="{FF2B5EF4-FFF2-40B4-BE49-F238E27FC236}">
                <a16:creationId xmlns:a16="http://schemas.microsoft.com/office/drawing/2014/main" id="{AB5B3F22-33EE-2859-F7BE-53C0C51FFA4A}"/>
              </a:ext>
            </a:extLst>
          </p:cNvPr>
          <p:cNvSpPr/>
          <p:nvPr/>
        </p:nvSpPr>
        <p:spPr>
          <a:xfrm>
            <a:off x="3714339" y="11742638"/>
            <a:ext cx="1922539" cy="677863"/>
          </a:xfrm>
          <a:prstGeom prst="roundRect">
            <a:avLst/>
          </a:prstGeom>
          <a:solidFill>
            <a:schemeClr val="accent1">
              <a:alpha val="8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Objeto</a:t>
            </a:r>
          </a:p>
        </p:txBody>
      </p:sp>
      <p:sp>
        <p:nvSpPr>
          <p:cNvPr id="14" name="Retângulo Arredondado 13">
            <a:extLst>
              <a:ext uri="{FF2B5EF4-FFF2-40B4-BE49-F238E27FC236}">
                <a16:creationId xmlns:a16="http://schemas.microsoft.com/office/drawing/2014/main" id="{E43E4E7C-BE44-9EDC-8E36-1E1AC1071AE5}"/>
              </a:ext>
            </a:extLst>
          </p:cNvPr>
          <p:cNvSpPr/>
          <p:nvPr/>
        </p:nvSpPr>
        <p:spPr>
          <a:xfrm>
            <a:off x="6495230" y="10418664"/>
            <a:ext cx="2294832" cy="2362895"/>
          </a:xfrm>
          <a:prstGeom prst="roundRect">
            <a:avLst/>
          </a:prstGeom>
          <a:solidFill>
            <a:schemeClr val="accent2">
              <a:lumMod val="75000"/>
              <a:alpha val="8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5" name="Retângulo Arredondado 14">
            <a:extLst>
              <a:ext uri="{FF2B5EF4-FFF2-40B4-BE49-F238E27FC236}">
                <a16:creationId xmlns:a16="http://schemas.microsoft.com/office/drawing/2014/main" id="{05FE015E-A9AF-53E5-8E65-04C53E0037A9}"/>
              </a:ext>
            </a:extLst>
          </p:cNvPr>
          <p:cNvSpPr/>
          <p:nvPr/>
        </p:nvSpPr>
        <p:spPr>
          <a:xfrm>
            <a:off x="6681376" y="11742638"/>
            <a:ext cx="1922539" cy="677863"/>
          </a:xfrm>
          <a:prstGeom prst="roundRect">
            <a:avLst/>
          </a:prstGeom>
          <a:solidFill>
            <a:schemeClr val="accent1">
              <a:alpha val="8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Objeto</a:t>
            </a:r>
          </a:p>
        </p:txBody>
      </p:sp>
      <p:sp>
        <p:nvSpPr>
          <p:cNvPr id="16" name="Retângulo Arredondado 15">
            <a:extLst>
              <a:ext uri="{FF2B5EF4-FFF2-40B4-BE49-F238E27FC236}">
                <a16:creationId xmlns:a16="http://schemas.microsoft.com/office/drawing/2014/main" id="{9B1D5343-4B28-A483-495F-E97C907EF8F1}"/>
              </a:ext>
            </a:extLst>
          </p:cNvPr>
          <p:cNvSpPr/>
          <p:nvPr/>
        </p:nvSpPr>
        <p:spPr>
          <a:xfrm>
            <a:off x="9462267" y="10418664"/>
            <a:ext cx="2294832" cy="2362895"/>
          </a:xfrm>
          <a:prstGeom prst="roundRect">
            <a:avLst/>
          </a:prstGeom>
          <a:solidFill>
            <a:srgbClr val="7030A0">
              <a:alpha val="81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7" name="Retângulo Arredondado 16">
            <a:extLst>
              <a:ext uri="{FF2B5EF4-FFF2-40B4-BE49-F238E27FC236}">
                <a16:creationId xmlns:a16="http://schemas.microsoft.com/office/drawing/2014/main" id="{A755A42A-43E7-B46B-81C6-832C2B3E5327}"/>
              </a:ext>
            </a:extLst>
          </p:cNvPr>
          <p:cNvSpPr/>
          <p:nvPr/>
        </p:nvSpPr>
        <p:spPr>
          <a:xfrm>
            <a:off x="9648413" y="11742638"/>
            <a:ext cx="1922539" cy="677863"/>
          </a:xfrm>
          <a:prstGeom prst="roundRect">
            <a:avLst/>
          </a:prstGeom>
          <a:solidFill>
            <a:schemeClr val="accent1">
              <a:alpha val="8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Objeto</a:t>
            </a:r>
          </a:p>
        </p:txBody>
      </p:sp>
      <p:sp>
        <p:nvSpPr>
          <p:cNvPr id="18" name="Retângulo Arredondado 17">
            <a:extLst>
              <a:ext uri="{FF2B5EF4-FFF2-40B4-BE49-F238E27FC236}">
                <a16:creationId xmlns:a16="http://schemas.microsoft.com/office/drawing/2014/main" id="{4B1D2F57-E551-B6EC-82A4-F4542F8CF274}"/>
              </a:ext>
            </a:extLst>
          </p:cNvPr>
          <p:cNvSpPr/>
          <p:nvPr/>
        </p:nvSpPr>
        <p:spPr>
          <a:xfrm>
            <a:off x="-3659677" y="2261854"/>
            <a:ext cx="2294832" cy="887413"/>
          </a:xfrm>
          <a:prstGeom prst="roundRect">
            <a:avLst/>
          </a:prstGeom>
          <a:solidFill>
            <a:schemeClr val="accent1">
              <a:alpha val="8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Objeto</a:t>
            </a:r>
          </a:p>
        </p:txBody>
      </p:sp>
      <p:sp>
        <p:nvSpPr>
          <p:cNvPr id="19" name="Retângulo Arredondado 18">
            <a:extLst>
              <a:ext uri="{FF2B5EF4-FFF2-40B4-BE49-F238E27FC236}">
                <a16:creationId xmlns:a16="http://schemas.microsoft.com/office/drawing/2014/main" id="{06FF81FD-B227-7FE7-E2B2-B42C8396B387}"/>
              </a:ext>
            </a:extLst>
          </p:cNvPr>
          <p:cNvSpPr/>
          <p:nvPr/>
        </p:nvSpPr>
        <p:spPr>
          <a:xfrm>
            <a:off x="16255910" y="724360"/>
            <a:ext cx="2294832" cy="928688"/>
          </a:xfrm>
          <a:prstGeom prst="roundRect">
            <a:avLst/>
          </a:prstGeom>
          <a:solidFill>
            <a:schemeClr val="accent1">
              <a:alpha val="8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/>
              <a:t>Singleton</a:t>
            </a:r>
            <a:r>
              <a:rPr lang="pt-BR" dirty="0"/>
              <a:t> </a:t>
            </a:r>
            <a:r>
              <a:rPr lang="pt-BR" dirty="0" err="1"/>
              <a:t>Class</a:t>
            </a:r>
            <a:endParaRPr lang="pt-BR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A8CE322D-DB92-6B72-87AF-47379CC4F78E}"/>
              </a:ext>
            </a:extLst>
          </p:cNvPr>
          <p:cNvSpPr txBox="1"/>
          <p:nvPr/>
        </p:nvSpPr>
        <p:spPr>
          <a:xfrm>
            <a:off x="4834720" y="596878"/>
            <a:ext cx="309627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000" dirty="0">
                <a:solidFill>
                  <a:schemeClr val="bg1"/>
                </a:solidFill>
              </a:rPr>
              <a:t>Vantagens</a:t>
            </a:r>
          </a:p>
        </p:txBody>
      </p:sp>
    </p:spTree>
    <p:extLst>
      <p:ext uri="{BB962C8B-B14F-4D97-AF65-F5344CB8AC3E}">
        <p14:creationId xmlns:p14="http://schemas.microsoft.com/office/powerpoint/2010/main" val="287059380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390</TotalTime>
  <Words>492</Words>
  <Application>Microsoft Macintosh PowerPoint</Application>
  <PresentationFormat>Widescreen</PresentationFormat>
  <Paragraphs>119</Paragraphs>
  <Slides>12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12</vt:i4>
      </vt:variant>
    </vt:vector>
  </HeadingPairs>
  <TitlesOfParts>
    <vt:vector size="20" baseType="lpstr">
      <vt:lpstr>Arial</vt:lpstr>
      <vt:lpstr>Calibri</vt:lpstr>
      <vt:lpstr>Calibri Light</vt:lpstr>
      <vt:lpstr>inherit</vt:lpstr>
      <vt:lpstr>Lato</vt:lpstr>
      <vt:lpstr>Söhne</vt:lpstr>
      <vt:lpstr>Söhne Mono</vt:lpstr>
      <vt:lpstr>Tema do Office</vt:lpstr>
      <vt:lpstr>S  I  N  G  L  E  T     N</vt:lpstr>
      <vt:lpstr>Definição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  I  N  G  L  E  T     N</dc:title>
  <dc:creator>Microsoft Office User</dc:creator>
  <cp:lastModifiedBy>Microsoft Office User</cp:lastModifiedBy>
  <cp:revision>1</cp:revision>
  <dcterms:created xsi:type="dcterms:W3CDTF">2023-08-03T22:12:27Z</dcterms:created>
  <dcterms:modified xsi:type="dcterms:W3CDTF">2023-08-04T04:42:33Z</dcterms:modified>
</cp:coreProperties>
</file>